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1"/>
  </p:notesMasterIdLst>
  <p:sldIdLst>
    <p:sldId id="256" r:id="rId2"/>
    <p:sldId id="280" r:id="rId3"/>
    <p:sldId id="331" r:id="rId4"/>
    <p:sldId id="257" r:id="rId5"/>
    <p:sldId id="258" r:id="rId6"/>
    <p:sldId id="261" r:id="rId7"/>
    <p:sldId id="263" r:id="rId8"/>
    <p:sldId id="278" r:id="rId9"/>
    <p:sldId id="289" r:id="rId10"/>
    <p:sldId id="277" r:id="rId11"/>
    <p:sldId id="307" r:id="rId12"/>
    <p:sldId id="265" r:id="rId13"/>
    <p:sldId id="267" r:id="rId14"/>
    <p:sldId id="270" r:id="rId15"/>
    <p:sldId id="382" r:id="rId16"/>
    <p:sldId id="383" r:id="rId17"/>
    <p:sldId id="427" r:id="rId18"/>
    <p:sldId id="462" r:id="rId19"/>
    <p:sldId id="274" r:id="rId20"/>
    <p:sldId id="386" r:id="rId21"/>
    <p:sldId id="385" r:id="rId22"/>
    <p:sldId id="387" r:id="rId23"/>
    <p:sldId id="426" r:id="rId24"/>
    <p:sldId id="305" r:id="rId25"/>
    <p:sldId id="281" r:id="rId26"/>
    <p:sldId id="419" r:id="rId27"/>
    <p:sldId id="388" r:id="rId28"/>
    <p:sldId id="420" r:id="rId29"/>
    <p:sldId id="389" r:id="rId30"/>
    <p:sldId id="390" r:id="rId31"/>
    <p:sldId id="391" r:id="rId32"/>
    <p:sldId id="392" r:id="rId33"/>
    <p:sldId id="394" r:id="rId34"/>
    <p:sldId id="395" r:id="rId35"/>
    <p:sldId id="397" r:id="rId36"/>
    <p:sldId id="393" r:id="rId37"/>
    <p:sldId id="428" r:id="rId38"/>
    <p:sldId id="396" r:id="rId39"/>
    <p:sldId id="429" r:id="rId40"/>
    <p:sldId id="398" r:id="rId41"/>
    <p:sldId id="430" r:id="rId42"/>
    <p:sldId id="431" r:id="rId43"/>
    <p:sldId id="286" r:id="rId44"/>
    <p:sldId id="399" r:id="rId45"/>
    <p:sldId id="296" r:id="rId46"/>
    <p:sldId id="401" r:id="rId47"/>
    <p:sldId id="405" r:id="rId48"/>
    <p:sldId id="406" r:id="rId49"/>
    <p:sldId id="407" r:id="rId50"/>
    <p:sldId id="403" r:id="rId51"/>
    <p:sldId id="412" r:id="rId52"/>
    <p:sldId id="432" r:id="rId53"/>
    <p:sldId id="458" r:id="rId54"/>
    <p:sldId id="400" r:id="rId55"/>
    <p:sldId id="410" r:id="rId56"/>
    <p:sldId id="411" r:id="rId57"/>
    <p:sldId id="314" r:id="rId58"/>
    <p:sldId id="421" r:id="rId59"/>
    <p:sldId id="413" r:id="rId60"/>
    <p:sldId id="422" r:id="rId61"/>
    <p:sldId id="414" r:id="rId62"/>
    <p:sldId id="415" r:id="rId63"/>
    <p:sldId id="423" r:id="rId64"/>
    <p:sldId id="416" r:id="rId65"/>
    <p:sldId id="417" r:id="rId66"/>
    <p:sldId id="418" r:id="rId67"/>
    <p:sldId id="424" r:id="rId68"/>
    <p:sldId id="456" r:id="rId69"/>
    <p:sldId id="434" r:id="rId70"/>
    <p:sldId id="463" r:id="rId71"/>
    <p:sldId id="435" r:id="rId72"/>
    <p:sldId id="438" r:id="rId73"/>
    <p:sldId id="439" r:id="rId74"/>
    <p:sldId id="437" r:id="rId75"/>
    <p:sldId id="440" r:id="rId76"/>
    <p:sldId id="441" r:id="rId77"/>
    <p:sldId id="442" r:id="rId78"/>
    <p:sldId id="443" r:id="rId79"/>
    <p:sldId id="447" r:id="rId80"/>
    <p:sldId id="444" r:id="rId81"/>
    <p:sldId id="445" r:id="rId82"/>
    <p:sldId id="448" r:id="rId83"/>
    <p:sldId id="446" r:id="rId84"/>
    <p:sldId id="449" r:id="rId85"/>
    <p:sldId id="450" r:id="rId86"/>
    <p:sldId id="451" r:id="rId87"/>
    <p:sldId id="452" r:id="rId88"/>
    <p:sldId id="453" r:id="rId89"/>
    <p:sldId id="454" r:id="rId90"/>
    <p:sldId id="457" r:id="rId91"/>
    <p:sldId id="455" r:id="rId92"/>
    <p:sldId id="490" r:id="rId93"/>
    <p:sldId id="491" r:id="rId94"/>
    <p:sldId id="493" r:id="rId95"/>
    <p:sldId id="515" r:id="rId96"/>
    <p:sldId id="499" r:id="rId97"/>
    <p:sldId id="500" r:id="rId98"/>
    <p:sldId id="501" r:id="rId99"/>
    <p:sldId id="516" r:id="rId100"/>
    <p:sldId id="517" r:id="rId101"/>
    <p:sldId id="518" r:id="rId102"/>
    <p:sldId id="519" r:id="rId103"/>
    <p:sldId id="520" r:id="rId104"/>
    <p:sldId id="521" r:id="rId105"/>
    <p:sldId id="522" r:id="rId106"/>
    <p:sldId id="523" r:id="rId107"/>
    <p:sldId id="524" r:id="rId108"/>
    <p:sldId id="526" r:id="rId109"/>
    <p:sldId id="478" r:id="rId110"/>
    <p:sldId id="528" r:id="rId111"/>
    <p:sldId id="525" r:id="rId112"/>
    <p:sldId id="527" r:id="rId113"/>
    <p:sldId id="529" r:id="rId114"/>
    <p:sldId id="530" r:id="rId115"/>
    <p:sldId id="531" r:id="rId116"/>
    <p:sldId id="532" r:id="rId117"/>
    <p:sldId id="533" r:id="rId118"/>
    <p:sldId id="534" r:id="rId119"/>
    <p:sldId id="535" r:id="rId120"/>
    <p:sldId id="536" r:id="rId121"/>
    <p:sldId id="537" r:id="rId122"/>
    <p:sldId id="540" r:id="rId123"/>
    <p:sldId id="538" r:id="rId124"/>
    <p:sldId id="539" r:id="rId125"/>
    <p:sldId id="541" r:id="rId126"/>
    <p:sldId id="542" r:id="rId127"/>
    <p:sldId id="308" r:id="rId128"/>
    <p:sldId id="486" r:id="rId129"/>
    <p:sldId id="487" r:id="rId130"/>
    <p:sldId id="488" r:id="rId131"/>
    <p:sldId id="309" r:id="rId132"/>
    <p:sldId id="375" r:id="rId133"/>
    <p:sldId id="363" r:id="rId134"/>
    <p:sldId id="364" r:id="rId135"/>
    <p:sldId id="311" r:id="rId136"/>
    <p:sldId id="310" r:id="rId137"/>
    <p:sldId id="329" r:id="rId138"/>
    <p:sldId id="489" r:id="rId139"/>
    <p:sldId id="459" r:id="rId140"/>
    <p:sldId id="460" r:id="rId141"/>
    <p:sldId id="461" r:id="rId142"/>
    <p:sldId id="464" r:id="rId143"/>
    <p:sldId id="465" r:id="rId144"/>
    <p:sldId id="466" r:id="rId145"/>
    <p:sldId id="467" r:id="rId146"/>
    <p:sldId id="468" r:id="rId147"/>
    <p:sldId id="469" r:id="rId148"/>
    <p:sldId id="470" r:id="rId149"/>
    <p:sldId id="472" r:id="rId150"/>
    <p:sldId id="473" r:id="rId151"/>
    <p:sldId id="474" r:id="rId152"/>
    <p:sldId id="475" r:id="rId153"/>
    <p:sldId id="476" r:id="rId154"/>
    <p:sldId id="477" r:id="rId155"/>
    <p:sldId id="479" r:id="rId156"/>
    <p:sldId id="480" r:id="rId157"/>
    <p:sldId id="481" r:id="rId158"/>
    <p:sldId id="482" r:id="rId159"/>
    <p:sldId id="483" r:id="rId160"/>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5FB"/>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2080" autoAdjust="0"/>
  </p:normalViewPr>
  <p:slideViewPr>
    <p:cSldViewPr snapToGrid="0">
      <p:cViewPr varScale="1">
        <p:scale>
          <a:sx n="112" d="100"/>
          <a:sy n="112" d="100"/>
        </p:scale>
        <p:origin x="462"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8" d="100"/>
        <a:sy n="128"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2020/10/23</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22</a:t>
            </a:fld>
            <a:endParaRPr kumimoji="1" lang="ja-JP" altLang="en-US"/>
          </a:p>
        </p:txBody>
      </p:sp>
    </p:spTree>
    <p:extLst>
      <p:ext uri="{BB962C8B-B14F-4D97-AF65-F5344CB8AC3E}">
        <p14:creationId xmlns:p14="http://schemas.microsoft.com/office/powerpoint/2010/main" val="8612706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129</a:t>
            </a:fld>
            <a:endParaRPr kumimoji="1" lang="ja-JP" altLang="en-US"/>
          </a:p>
        </p:txBody>
      </p:sp>
    </p:spTree>
    <p:extLst>
      <p:ext uri="{BB962C8B-B14F-4D97-AF65-F5344CB8AC3E}">
        <p14:creationId xmlns:p14="http://schemas.microsoft.com/office/powerpoint/2010/main" val="30368001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130</a:t>
            </a:fld>
            <a:endParaRPr kumimoji="1" lang="ja-JP" altLang="en-US"/>
          </a:p>
        </p:txBody>
      </p:sp>
    </p:spTree>
    <p:extLst>
      <p:ext uri="{BB962C8B-B14F-4D97-AF65-F5344CB8AC3E}">
        <p14:creationId xmlns:p14="http://schemas.microsoft.com/office/powerpoint/2010/main" val="374908325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131</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135</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136</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140</a:t>
            </a:fld>
            <a:endParaRPr kumimoji="1" lang="ja-JP" altLang="en-US"/>
          </a:p>
        </p:txBody>
      </p:sp>
    </p:spTree>
    <p:extLst>
      <p:ext uri="{BB962C8B-B14F-4D97-AF65-F5344CB8AC3E}">
        <p14:creationId xmlns:p14="http://schemas.microsoft.com/office/powerpoint/2010/main" val="1592686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141</a:t>
            </a:fld>
            <a:endParaRPr kumimoji="1" lang="ja-JP" altLang="en-US"/>
          </a:p>
        </p:txBody>
      </p:sp>
    </p:spTree>
    <p:extLst>
      <p:ext uri="{BB962C8B-B14F-4D97-AF65-F5344CB8AC3E}">
        <p14:creationId xmlns:p14="http://schemas.microsoft.com/office/powerpoint/2010/main" val="22605613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142</a:t>
            </a:fld>
            <a:endParaRPr kumimoji="1" lang="ja-JP" altLang="en-US"/>
          </a:p>
        </p:txBody>
      </p:sp>
    </p:spTree>
    <p:extLst>
      <p:ext uri="{BB962C8B-B14F-4D97-AF65-F5344CB8AC3E}">
        <p14:creationId xmlns:p14="http://schemas.microsoft.com/office/powerpoint/2010/main" val="24359278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143</a:t>
            </a:fld>
            <a:endParaRPr kumimoji="1" lang="ja-JP" altLang="en-US"/>
          </a:p>
        </p:txBody>
      </p:sp>
    </p:spTree>
    <p:extLst>
      <p:ext uri="{BB962C8B-B14F-4D97-AF65-F5344CB8AC3E}">
        <p14:creationId xmlns:p14="http://schemas.microsoft.com/office/powerpoint/2010/main" val="19766880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144</a:t>
            </a:fld>
            <a:endParaRPr kumimoji="1" lang="ja-JP" altLang="en-US"/>
          </a:p>
        </p:txBody>
      </p:sp>
    </p:spTree>
    <p:extLst>
      <p:ext uri="{BB962C8B-B14F-4D97-AF65-F5344CB8AC3E}">
        <p14:creationId xmlns:p14="http://schemas.microsoft.com/office/powerpoint/2010/main" val="1317878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26874090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145</a:t>
            </a:fld>
            <a:endParaRPr kumimoji="1" lang="ja-JP" altLang="en-US"/>
          </a:p>
        </p:txBody>
      </p:sp>
    </p:spTree>
    <p:extLst>
      <p:ext uri="{BB962C8B-B14F-4D97-AF65-F5344CB8AC3E}">
        <p14:creationId xmlns:p14="http://schemas.microsoft.com/office/powerpoint/2010/main" val="172866242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146</a:t>
            </a:fld>
            <a:endParaRPr kumimoji="1" lang="ja-JP" altLang="en-US"/>
          </a:p>
        </p:txBody>
      </p:sp>
    </p:spTree>
    <p:extLst>
      <p:ext uri="{BB962C8B-B14F-4D97-AF65-F5344CB8AC3E}">
        <p14:creationId xmlns:p14="http://schemas.microsoft.com/office/powerpoint/2010/main" val="37445806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147</a:t>
            </a:fld>
            <a:endParaRPr kumimoji="1" lang="ja-JP" altLang="en-US"/>
          </a:p>
        </p:txBody>
      </p:sp>
    </p:spTree>
    <p:extLst>
      <p:ext uri="{BB962C8B-B14F-4D97-AF65-F5344CB8AC3E}">
        <p14:creationId xmlns:p14="http://schemas.microsoft.com/office/powerpoint/2010/main" val="11050076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148</a:t>
            </a:fld>
            <a:endParaRPr kumimoji="1" lang="ja-JP" altLang="en-US"/>
          </a:p>
        </p:txBody>
      </p:sp>
    </p:spTree>
    <p:extLst>
      <p:ext uri="{BB962C8B-B14F-4D97-AF65-F5344CB8AC3E}">
        <p14:creationId xmlns:p14="http://schemas.microsoft.com/office/powerpoint/2010/main" val="284570439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149</a:t>
            </a:fld>
            <a:endParaRPr kumimoji="1" lang="ja-JP" altLang="en-US"/>
          </a:p>
        </p:txBody>
      </p:sp>
    </p:spTree>
    <p:extLst>
      <p:ext uri="{BB962C8B-B14F-4D97-AF65-F5344CB8AC3E}">
        <p14:creationId xmlns:p14="http://schemas.microsoft.com/office/powerpoint/2010/main" val="6357513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150</a:t>
            </a:fld>
            <a:endParaRPr kumimoji="1" lang="ja-JP" altLang="en-US"/>
          </a:p>
        </p:txBody>
      </p:sp>
    </p:spTree>
    <p:extLst>
      <p:ext uri="{BB962C8B-B14F-4D97-AF65-F5344CB8AC3E}">
        <p14:creationId xmlns:p14="http://schemas.microsoft.com/office/powerpoint/2010/main" val="157494102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151</a:t>
            </a:fld>
            <a:endParaRPr kumimoji="1" lang="ja-JP" altLang="en-US"/>
          </a:p>
        </p:txBody>
      </p:sp>
    </p:spTree>
    <p:extLst>
      <p:ext uri="{BB962C8B-B14F-4D97-AF65-F5344CB8AC3E}">
        <p14:creationId xmlns:p14="http://schemas.microsoft.com/office/powerpoint/2010/main" val="38712029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152</a:t>
            </a:fld>
            <a:endParaRPr kumimoji="1" lang="ja-JP" altLang="en-US"/>
          </a:p>
        </p:txBody>
      </p:sp>
    </p:spTree>
    <p:extLst>
      <p:ext uri="{BB962C8B-B14F-4D97-AF65-F5344CB8AC3E}">
        <p14:creationId xmlns:p14="http://schemas.microsoft.com/office/powerpoint/2010/main" val="60260343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153</a:t>
            </a:fld>
            <a:endParaRPr kumimoji="1" lang="ja-JP" altLang="en-US"/>
          </a:p>
        </p:txBody>
      </p:sp>
    </p:spTree>
    <p:extLst>
      <p:ext uri="{BB962C8B-B14F-4D97-AF65-F5344CB8AC3E}">
        <p14:creationId xmlns:p14="http://schemas.microsoft.com/office/powerpoint/2010/main" val="338270609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154</a:t>
            </a:fld>
            <a:endParaRPr kumimoji="1" lang="ja-JP" altLang="en-US"/>
          </a:p>
        </p:txBody>
      </p:sp>
    </p:spTree>
    <p:extLst>
      <p:ext uri="{BB962C8B-B14F-4D97-AF65-F5344CB8AC3E}">
        <p14:creationId xmlns:p14="http://schemas.microsoft.com/office/powerpoint/2010/main" val="1371436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335548808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155</a:t>
            </a:fld>
            <a:endParaRPr kumimoji="1" lang="ja-JP" altLang="en-US"/>
          </a:p>
        </p:txBody>
      </p:sp>
    </p:spTree>
    <p:extLst>
      <p:ext uri="{BB962C8B-B14F-4D97-AF65-F5344CB8AC3E}">
        <p14:creationId xmlns:p14="http://schemas.microsoft.com/office/powerpoint/2010/main" val="10341755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156</a:t>
            </a:fld>
            <a:endParaRPr kumimoji="1" lang="ja-JP" altLang="en-US"/>
          </a:p>
        </p:txBody>
      </p:sp>
    </p:spTree>
    <p:extLst>
      <p:ext uri="{BB962C8B-B14F-4D97-AF65-F5344CB8AC3E}">
        <p14:creationId xmlns:p14="http://schemas.microsoft.com/office/powerpoint/2010/main" val="19777735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157</a:t>
            </a:fld>
            <a:endParaRPr kumimoji="1" lang="ja-JP" altLang="en-US"/>
          </a:p>
        </p:txBody>
      </p:sp>
    </p:spTree>
    <p:extLst>
      <p:ext uri="{BB962C8B-B14F-4D97-AF65-F5344CB8AC3E}">
        <p14:creationId xmlns:p14="http://schemas.microsoft.com/office/powerpoint/2010/main" val="26348816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158</a:t>
            </a:fld>
            <a:endParaRPr kumimoji="1" lang="ja-JP" altLang="en-US"/>
          </a:p>
        </p:txBody>
      </p:sp>
    </p:spTree>
    <p:extLst>
      <p:ext uri="{BB962C8B-B14F-4D97-AF65-F5344CB8AC3E}">
        <p14:creationId xmlns:p14="http://schemas.microsoft.com/office/powerpoint/2010/main" val="36452993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159</a:t>
            </a:fld>
            <a:endParaRPr kumimoji="1" lang="ja-JP" altLang="en-US"/>
          </a:p>
        </p:txBody>
      </p:sp>
    </p:spTree>
    <p:extLst>
      <p:ext uri="{BB962C8B-B14F-4D97-AF65-F5344CB8AC3E}">
        <p14:creationId xmlns:p14="http://schemas.microsoft.com/office/powerpoint/2010/main" val="216310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27</a:t>
            </a:fld>
            <a:endParaRPr kumimoji="1" lang="ja-JP" altLang="en-US"/>
          </a:p>
        </p:txBody>
      </p:sp>
    </p:spTree>
    <p:extLst>
      <p:ext uri="{BB962C8B-B14F-4D97-AF65-F5344CB8AC3E}">
        <p14:creationId xmlns:p14="http://schemas.microsoft.com/office/powerpoint/2010/main" val="1169706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28</a:t>
            </a:fld>
            <a:endParaRPr kumimoji="1" lang="ja-JP" altLang="en-US"/>
          </a:p>
        </p:txBody>
      </p:sp>
    </p:spTree>
    <p:extLst>
      <p:ext uri="{BB962C8B-B14F-4D97-AF65-F5344CB8AC3E}">
        <p14:creationId xmlns:p14="http://schemas.microsoft.com/office/powerpoint/2010/main" val="1319675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29</a:t>
            </a:fld>
            <a:endParaRPr kumimoji="1" lang="ja-JP" altLang="en-US"/>
          </a:p>
        </p:txBody>
      </p:sp>
    </p:spTree>
    <p:extLst>
      <p:ext uri="{BB962C8B-B14F-4D97-AF65-F5344CB8AC3E}">
        <p14:creationId xmlns:p14="http://schemas.microsoft.com/office/powerpoint/2010/main" val="1902347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30</a:t>
            </a:fld>
            <a:endParaRPr kumimoji="1" lang="ja-JP" altLang="en-US"/>
          </a:p>
        </p:txBody>
      </p:sp>
    </p:spTree>
    <p:extLst>
      <p:ext uri="{BB962C8B-B14F-4D97-AF65-F5344CB8AC3E}">
        <p14:creationId xmlns:p14="http://schemas.microsoft.com/office/powerpoint/2010/main" val="3529244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31</a:t>
            </a:fld>
            <a:endParaRPr kumimoji="1" lang="ja-JP" altLang="en-US"/>
          </a:p>
        </p:txBody>
      </p:sp>
    </p:spTree>
    <p:extLst>
      <p:ext uri="{BB962C8B-B14F-4D97-AF65-F5344CB8AC3E}">
        <p14:creationId xmlns:p14="http://schemas.microsoft.com/office/powerpoint/2010/main" val="1592219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4257140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1239448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2900078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2251077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36</a:t>
            </a:fld>
            <a:endParaRPr kumimoji="1" lang="ja-JP" altLang="en-US"/>
          </a:p>
        </p:txBody>
      </p:sp>
    </p:spTree>
    <p:extLst>
      <p:ext uri="{BB962C8B-B14F-4D97-AF65-F5344CB8AC3E}">
        <p14:creationId xmlns:p14="http://schemas.microsoft.com/office/powerpoint/2010/main" val="85099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1441004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301355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1235967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3860998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622586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3243244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a:t>
            </a:fld>
            <a:endParaRPr kumimoji="1" lang="ja-JP" altLang="en-US"/>
          </a:p>
        </p:txBody>
      </p:sp>
    </p:spTree>
    <p:extLst>
      <p:ext uri="{BB962C8B-B14F-4D97-AF65-F5344CB8AC3E}">
        <p14:creationId xmlns:p14="http://schemas.microsoft.com/office/powerpoint/2010/main" val="2533269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416273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1739163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1665728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1450487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4219208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1172036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54</a:t>
            </a:fld>
            <a:endParaRPr kumimoji="1" lang="ja-JP" altLang="en-US"/>
          </a:p>
        </p:txBody>
      </p:sp>
    </p:spTree>
    <p:extLst>
      <p:ext uri="{BB962C8B-B14F-4D97-AF65-F5344CB8AC3E}">
        <p14:creationId xmlns:p14="http://schemas.microsoft.com/office/powerpoint/2010/main" val="2573821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2596881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56</a:t>
            </a:fld>
            <a:endParaRPr kumimoji="1" lang="ja-JP" altLang="en-US"/>
          </a:p>
        </p:txBody>
      </p:sp>
    </p:spTree>
    <p:extLst>
      <p:ext uri="{BB962C8B-B14F-4D97-AF65-F5344CB8AC3E}">
        <p14:creationId xmlns:p14="http://schemas.microsoft.com/office/powerpoint/2010/main" val="1377944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4237637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1119973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59</a:t>
            </a:fld>
            <a:endParaRPr kumimoji="1" lang="ja-JP" altLang="en-US"/>
          </a:p>
        </p:txBody>
      </p:sp>
    </p:spTree>
    <p:extLst>
      <p:ext uri="{BB962C8B-B14F-4D97-AF65-F5344CB8AC3E}">
        <p14:creationId xmlns:p14="http://schemas.microsoft.com/office/powerpoint/2010/main" val="2701618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60</a:t>
            </a:fld>
            <a:endParaRPr kumimoji="1" lang="ja-JP" altLang="en-US"/>
          </a:p>
        </p:txBody>
      </p:sp>
    </p:spTree>
    <p:extLst>
      <p:ext uri="{BB962C8B-B14F-4D97-AF65-F5344CB8AC3E}">
        <p14:creationId xmlns:p14="http://schemas.microsoft.com/office/powerpoint/2010/main" val="21309047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589896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1031274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3572577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169879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2011290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989500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12773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6414590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71</a:t>
            </a:fld>
            <a:endParaRPr kumimoji="1" lang="ja-JP" altLang="en-US"/>
          </a:p>
        </p:txBody>
      </p:sp>
    </p:spTree>
    <p:extLst>
      <p:ext uri="{BB962C8B-B14F-4D97-AF65-F5344CB8AC3E}">
        <p14:creationId xmlns:p14="http://schemas.microsoft.com/office/powerpoint/2010/main" val="3651877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40699348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73</a:t>
            </a:fld>
            <a:endParaRPr kumimoji="1" lang="ja-JP" altLang="en-US"/>
          </a:p>
        </p:txBody>
      </p:sp>
    </p:spTree>
    <p:extLst>
      <p:ext uri="{BB962C8B-B14F-4D97-AF65-F5344CB8AC3E}">
        <p14:creationId xmlns:p14="http://schemas.microsoft.com/office/powerpoint/2010/main" val="1811319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4275487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75</a:t>
            </a:fld>
            <a:endParaRPr kumimoji="1" lang="ja-JP" altLang="en-US"/>
          </a:p>
        </p:txBody>
      </p:sp>
    </p:spTree>
    <p:extLst>
      <p:ext uri="{BB962C8B-B14F-4D97-AF65-F5344CB8AC3E}">
        <p14:creationId xmlns:p14="http://schemas.microsoft.com/office/powerpoint/2010/main" val="2741079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787533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1637890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3547721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33059740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80</a:t>
            </a:fld>
            <a:endParaRPr kumimoji="1" lang="ja-JP" altLang="en-US"/>
          </a:p>
        </p:txBody>
      </p:sp>
    </p:spTree>
    <p:extLst>
      <p:ext uri="{BB962C8B-B14F-4D97-AF65-F5344CB8AC3E}">
        <p14:creationId xmlns:p14="http://schemas.microsoft.com/office/powerpoint/2010/main" val="3719207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20633835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213813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82</a:t>
            </a:fld>
            <a:endParaRPr kumimoji="1" lang="ja-JP" altLang="en-US"/>
          </a:p>
        </p:txBody>
      </p:sp>
    </p:spTree>
    <p:extLst>
      <p:ext uri="{BB962C8B-B14F-4D97-AF65-F5344CB8AC3E}">
        <p14:creationId xmlns:p14="http://schemas.microsoft.com/office/powerpoint/2010/main" val="2940990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24656073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84</a:t>
            </a:fld>
            <a:endParaRPr kumimoji="1" lang="ja-JP" altLang="en-US"/>
          </a:p>
        </p:txBody>
      </p:sp>
    </p:spTree>
    <p:extLst>
      <p:ext uri="{BB962C8B-B14F-4D97-AF65-F5344CB8AC3E}">
        <p14:creationId xmlns:p14="http://schemas.microsoft.com/office/powerpoint/2010/main" val="12169592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85</a:t>
            </a:fld>
            <a:endParaRPr kumimoji="1" lang="ja-JP" altLang="en-US"/>
          </a:p>
        </p:txBody>
      </p:sp>
    </p:spTree>
    <p:extLst>
      <p:ext uri="{BB962C8B-B14F-4D97-AF65-F5344CB8AC3E}">
        <p14:creationId xmlns:p14="http://schemas.microsoft.com/office/powerpoint/2010/main" val="417595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86</a:t>
            </a:fld>
            <a:endParaRPr kumimoji="1" lang="ja-JP" altLang="en-US"/>
          </a:p>
        </p:txBody>
      </p:sp>
    </p:spTree>
    <p:extLst>
      <p:ext uri="{BB962C8B-B14F-4D97-AF65-F5344CB8AC3E}">
        <p14:creationId xmlns:p14="http://schemas.microsoft.com/office/powerpoint/2010/main" val="3755633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87</a:t>
            </a:fld>
            <a:endParaRPr kumimoji="1" lang="ja-JP" altLang="en-US"/>
          </a:p>
        </p:txBody>
      </p:sp>
    </p:spTree>
    <p:extLst>
      <p:ext uri="{BB962C8B-B14F-4D97-AF65-F5344CB8AC3E}">
        <p14:creationId xmlns:p14="http://schemas.microsoft.com/office/powerpoint/2010/main" val="31757628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88</a:t>
            </a:fld>
            <a:endParaRPr kumimoji="1" lang="ja-JP" altLang="en-US"/>
          </a:p>
        </p:txBody>
      </p:sp>
    </p:spTree>
    <p:extLst>
      <p:ext uri="{BB962C8B-B14F-4D97-AF65-F5344CB8AC3E}">
        <p14:creationId xmlns:p14="http://schemas.microsoft.com/office/powerpoint/2010/main" val="11109793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89</a:t>
            </a:fld>
            <a:endParaRPr kumimoji="1" lang="ja-JP" altLang="en-US"/>
          </a:p>
        </p:txBody>
      </p:sp>
    </p:spTree>
    <p:extLst>
      <p:ext uri="{BB962C8B-B14F-4D97-AF65-F5344CB8AC3E}">
        <p14:creationId xmlns:p14="http://schemas.microsoft.com/office/powerpoint/2010/main" val="21483382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93</a:t>
            </a:fld>
            <a:endParaRPr kumimoji="1" lang="ja-JP" altLang="en-US"/>
          </a:p>
        </p:txBody>
      </p:sp>
    </p:spTree>
    <p:extLst>
      <p:ext uri="{BB962C8B-B14F-4D97-AF65-F5344CB8AC3E}">
        <p14:creationId xmlns:p14="http://schemas.microsoft.com/office/powerpoint/2010/main" val="2937909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19</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94</a:t>
            </a:fld>
            <a:endParaRPr kumimoji="1" lang="ja-JP" altLang="en-US"/>
          </a:p>
        </p:txBody>
      </p:sp>
    </p:spTree>
    <p:extLst>
      <p:ext uri="{BB962C8B-B14F-4D97-AF65-F5344CB8AC3E}">
        <p14:creationId xmlns:p14="http://schemas.microsoft.com/office/powerpoint/2010/main" val="1472869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95</a:t>
            </a:fld>
            <a:endParaRPr kumimoji="1" lang="ja-JP" altLang="en-US"/>
          </a:p>
        </p:txBody>
      </p:sp>
    </p:spTree>
    <p:extLst>
      <p:ext uri="{BB962C8B-B14F-4D97-AF65-F5344CB8AC3E}">
        <p14:creationId xmlns:p14="http://schemas.microsoft.com/office/powerpoint/2010/main" val="30315349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98</a:t>
            </a:fld>
            <a:endParaRPr kumimoji="1" lang="ja-JP" altLang="en-US"/>
          </a:p>
        </p:txBody>
      </p:sp>
    </p:spTree>
    <p:extLst>
      <p:ext uri="{BB962C8B-B14F-4D97-AF65-F5344CB8AC3E}">
        <p14:creationId xmlns:p14="http://schemas.microsoft.com/office/powerpoint/2010/main" val="3103427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99</a:t>
            </a:fld>
            <a:endParaRPr kumimoji="1" lang="ja-JP" altLang="en-US"/>
          </a:p>
        </p:txBody>
      </p:sp>
    </p:spTree>
    <p:extLst>
      <p:ext uri="{BB962C8B-B14F-4D97-AF65-F5344CB8AC3E}">
        <p14:creationId xmlns:p14="http://schemas.microsoft.com/office/powerpoint/2010/main" val="31136098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100</a:t>
            </a:fld>
            <a:endParaRPr kumimoji="1" lang="ja-JP" altLang="en-US"/>
          </a:p>
        </p:txBody>
      </p:sp>
    </p:spTree>
    <p:extLst>
      <p:ext uri="{BB962C8B-B14F-4D97-AF65-F5344CB8AC3E}">
        <p14:creationId xmlns:p14="http://schemas.microsoft.com/office/powerpoint/2010/main" val="6770257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101</a:t>
            </a:fld>
            <a:endParaRPr kumimoji="1" lang="ja-JP" altLang="en-US"/>
          </a:p>
        </p:txBody>
      </p:sp>
    </p:spTree>
    <p:extLst>
      <p:ext uri="{BB962C8B-B14F-4D97-AF65-F5344CB8AC3E}">
        <p14:creationId xmlns:p14="http://schemas.microsoft.com/office/powerpoint/2010/main" val="35478423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102</a:t>
            </a:fld>
            <a:endParaRPr kumimoji="1" lang="ja-JP" altLang="en-US"/>
          </a:p>
        </p:txBody>
      </p:sp>
    </p:spTree>
    <p:extLst>
      <p:ext uri="{BB962C8B-B14F-4D97-AF65-F5344CB8AC3E}">
        <p14:creationId xmlns:p14="http://schemas.microsoft.com/office/powerpoint/2010/main" val="7232734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103</a:t>
            </a:fld>
            <a:endParaRPr kumimoji="1" lang="ja-JP" altLang="en-US"/>
          </a:p>
        </p:txBody>
      </p:sp>
    </p:spTree>
    <p:extLst>
      <p:ext uri="{BB962C8B-B14F-4D97-AF65-F5344CB8AC3E}">
        <p14:creationId xmlns:p14="http://schemas.microsoft.com/office/powerpoint/2010/main" val="3567886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104</a:t>
            </a:fld>
            <a:endParaRPr kumimoji="1" lang="ja-JP" altLang="en-US"/>
          </a:p>
        </p:txBody>
      </p:sp>
    </p:spTree>
    <p:extLst>
      <p:ext uri="{BB962C8B-B14F-4D97-AF65-F5344CB8AC3E}">
        <p14:creationId xmlns:p14="http://schemas.microsoft.com/office/powerpoint/2010/main" val="41413901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105</a:t>
            </a:fld>
            <a:endParaRPr kumimoji="1" lang="ja-JP" altLang="en-US"/>
          </a:p>
        </p:txBody>
      </p:sp>
    </p:spTree>
    <p:extLst>
      <p:ext uri="{BB962C8B-B14F-4D97-AF65-F5344CB8AC3E}">
        <p14:creationId xmlns:p14="http://schemas.microsoft.com/office/powerpoint/2010/main" val="2684503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39094005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106</a:t>
            </a:fld>
            <a:endParaRPr kumimoji="1" lang="ja-JP" altLang="en-US"/>
          </a:p>
        </p:txBody>
      </p:sp>
    </p:spTree>
    <p:extLst>
      <p:ext uri="{BB962C8B-B14F-4D97-AF65-F5344CB8AC3E}">
        <p14:creationId xmlns:p14="http://schemas.microsoft.com/office/powerpoint/2010/main" val="31550581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107</a:t>
            </a:fld>
            <a:endParaRPr kumimoji="1" lang="ja-JP" altLang="en-US"/>
          </a:p>
        </p:txBody>
      </p:sp>
    </p:spTree>
    <p:extLst>
      <p:ext uri="{BB962C8B-B14F-4D97-AF65-F5344CB8AC3E}">
        <p14:creationId xmlns:p14="http://schemas.microsoft.com/office/powerpoint/2010/main" val="41705377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108</a:t>
            </a:fld>
            <a:endParaRPr kumimoji="1" lang="ja-JP" altLang="en-US"/>
          </a:p>
        </p:txBody>
      </p:sp>
    </p:spTree>
    <p:extLst>
      <p:ext uri="{BB962C8B-B14F-4D97-AF65-F5344CB8AC3E}">
        <p14:creationId xmlns:p14="http://schemas.microsoft.com/office/powerpoint/2010/main" val="16818606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109</a:t>
            </a:fld>
            <a:endParaRPr kumimoji="1" lang="ja-JP" altLang="en-US"/>
          </a:p>
        </p:txBody>
      </p:sp>
    </p:spTree>
    <p:extLst>
      <p:ext uri="{BB962C8B-B14F-4D97-AF65-F5344CB8AC3E}">
        <p14:creationId xmlns:p14="http://schemas.microsoft.com/office/powerpoint/2010/main" val="28974298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110</a:t>
            </a:fld>
            <a:endParaRPr kumimoji="1" lang="ja-JP" altLang="en-US"/>
          </a:p>
        </p:txBody>
      </p:sp>
    </p:spTree>
    <p:extLst>
      <p:ext uri="{BB962C8B-B14F-4D97-AF65-F5344CB8AC3E}">
        <p14:creationId xmlns:p14="http://schemas.microsoft.com/office/powerpoint/2010/main" val="7851333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111</a:t>
            </a:fld>
            <a:endParaRPr kumimoji="1" lang="ja-JP" altLang="en-US"/>
          </a:p>
        </p:txBody>
      </p:sp>
    </p:spTree>
    <p:extLst>
      <p:ext uri="{BB962C8B-B14F-4D97-AF65-F5344CB8AC3E}">
        <p14:creationId xmlns:p14="http://schemas.microsoft.com/office/powerpoint/2010/main" val="27543670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112</a:t>
            </a:fld>
            <a:endParaRPr kumimoji="1" lang="ja-JP" altLang="en-US"/>
          </a:p>
        </p:txBody>
      </p:sp>
    </p:spTree>
    <p:extLst>
      <p:ext uri="{BB962C8B-B14F-4D97-AF65-F5344CB8AC3E}">
        <p14:creationId xmlns:p14="http://schemas.microsoft.com/office/powerpoint/2010/main" val="12726580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113</a:t>
            </a:fld>
            <a:endParaRPr kumimoji="1" lang="ja-JP" altLang="en-US"/>
          </a:p>
        </p:txBody>
      </p:sp>
    </p:spTree>
    <p:extLst>
      <p:ext uri="{BB962C8B-B14F-4D97-AF65-F5344CB8AC3E}">
        <p14:creationId xmlns:p14="http://schemas.microsoft.com/office/powerpoint/2010/main" val="23773709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114</a:t>
            </a:fld>
            <a:endParaRPr kumimoji="1" lang="ja-JP" altLang="en-US"/>
          </a:p>
        </p:txBody>
      </p:sp>
    </p:spTree>
    <p:extLst>
      <p:ext uri="{BB962C8B-B14F-4D97-AF65-F5344CB8AC3E}">
        <p14:creationId xmlns:p14="http://schemas.microsoft.com/office/powerpoint/2010/main" val="5025441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115</a:t>
            </a:fld>
            <a:endParaRPr kumimoji="1" lang="ja-JP" altLang="en-US"/>
          </a:p>
        </p:txBody>
      </p:sp>
    </p:spTree>
    <p:extLst>
      <p:ext uri="{BB962C8B-B14F-4D97-AF65-F5344CB8AC3E}">
        <p14:creationId xmlns:p14="http://schemas.microsoft.com/office/powerpoint/2010/main" val="358002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21</a:t>
            </a:fld>
            <a:endParaRPr kumimoji="1" lang="ja-JP" altLang="en-US"/>
          </a:p>
        </p:txBody>
      </p:sp>
    </p:spTree>
    <p:extLst>
      <p:ext uri="{BB962C8B-B14F-4D97-AF65-F5344CB8AC3E}">
        <p14:creationId xmlns:p14="http://schemas.microsoft.com/office/powerpoint/2010/main" val="2002951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116</a:t>
            </a:fld>
            <a:endParaRPr kumimoji="1" lang="ja-JP" altLang="en-US"/>
          </a:p>
        </p:txBody>
      </p:sp>
    </p:spTree>
    <p:extLst>
      <p:ext uri="{BB962C8B-B14F-4D97-AF65-F5344CB8AC3E}">
        <p14:creationId xmlns:p14="http://schemas.microsoft.com/office/powerpoint/2010/main" val="10412051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117</a:t>
            </a:fld>
            <a:endParaRPr kumimoji="1" lang="ja-JP" altLang="en-US"/>
          </a:p>
        </p:txBody>
      </p:sp>
    </p:spTree>
    <p:extLst>
      <p:ext uri="{BB962C8B-B14F-4D97-AF65-F5344CB8AC3E}">
        <p14:creationId xmlns:p14="http://schemas.microsoft.com/office/powerpoint/2010/main" val="21705599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118</a:t>
            </a:fld>
            <a:endParaRPr kumimoji="1" lang="ja-JP" altLang="en-US"/>
          </a:p>
        </p:txBody>
      </p:sp>
    </p:spTree>
    <p:extLst>
      <p:ext uri="{BB962C8B-B14F-4D97-AF65-F5344CB8AC3E}">
        <p14:creationId xmlns:p14="http://schemas.microsoft.com/office/powerpoint/2010/main" val="37794679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119</a:t>
            </a:fld>
            <a:endParaRPr kumimoji="1" lang="ja-JP" altLang="en-US"/>
          </a:p>
        </p:txBody>
      </p:sp>
    </p:spTree>
    <p:extLst>
      <p:ext uri="{BB962C8B-B14F-4D97-AF65-F5344CB8AC3E}">
        <p14:creationId xmlns:p14="http://schemas.microsoft.com/office/powerpoint/2010/main" val="9358645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120</a:t>
            </a:fld>
            <a:endParaRPr kumimoji="1" lang="ja-JP" altLang="en-US"/>
          </a:p>
        </p:txBody>
      </p:sp>
    </p:spTree>
    <p:extLst>
      <p:ext uri="{BB962C8B-B14F-4D97-AF65-F5344CB8AC3E}">
        <p14:creationId xmlns:p14="http://schemas.microsoft.com/office/powerpoint/2010/main" val="26808276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121</a:t>
            </a:fld>
            <a:endParaRPr kumimoji="1" lang="ja-JP" altLang="en-US"/>
          </a:p>
        </p:txBody>
      </p:sp>
    </p:spTree>
    <p:extLst>
      <p:ext uri="{BB962C8B-B14F-4D97-AF65-F5344CB8AC3E}">
        <p14:creationId xmlns:p14="http://schemas.microsoft.com/office/powerpoint/2010/main" val="17861467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123</a:t>
            </a:fld>
            <a:endParaRPr kumimoji="1" lang="ja-JP" altLang="en-US"/>
          </a:p>
        </p:txBody>
      </p:sp>
    </p:spTree>
    <p:extLst>
      <p:ext uri="{BB962C8B-B14F-4D97-AF65-F5344CB8AC3E}">
        <p14:creationId xmlns:p14="http://schemas.microsoft.com/office/powerpoint/2010/main" val="12956636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124</a:t>
            </a:fld>
            <a:endParaRPr kumimoji="1" lang="ja-JP" altLang="en-US"/>
          </a:p>
        </p:txBody>
      </p:sp>
    </p:spTree>
    <p:extLst>
      <p:ext uri="{BB962C8B-B14F-4D97-AF65-F5344CB8AC3E}">
        <p14:creationId xmlns:p14="http://schemas.microsoft.com/office/powerpoint/2010/main" val="28789029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125</a:t>
            </a:fld>
            <a:endParaRPr kumimoji="1" lang="ja-JP" altLang="en-US"/>
          </a:p>
        </p:txBody>
      </p:sp>
    </p:spTree>
    <p:extLst>
      <p:ext uri="{BB962C8B-B14F-4D97-AF65-F5344CB8AC3E}">
        <p14:creationId xmlns:p14="http://schemas.microsoft.com/office/powerpoint/2010/main" val="14085896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128</a:t>
            </a:fld>
            <a:endParaRPr kumimoji="1" lang="ja-JP" altLang="en-US"/>
          </a:p>
        </p:txBody>
      </p:sp>
    </p:spTree>
    <p:extLst>
      <p:ext uri="{BB962C8B-B14F-4D97-AF65-F5344CB8AC3E}">
        <p14:creationId xmlns:p14="http://schemas.microsoft.com/office/powerpoint/2010/main" val="3262392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2020/10/23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2020/10/23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2020/10/23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2020/10/23</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hyperlink" Target="https://nablarch.github.io/docs/5u18/doc/application_framework/application_framework/libraries/validation/bean_validation.html" TargetMode="External"/><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hyperlink" Target="https://www.amazon.co.jp/dp/4873118158" TargetMode="External"/><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3" Type="http://schemas.openxmlformats.org/officeDocument/2006/relationships/hyperlink" Target="https://12factor.net/ja/" TargetMode="External"/><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cloud_native/containerize/index.html"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fintan.jp/?p=5952"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hyperlink" Target="https://hrmos.co/pages/tissaiyo/jobs/20100400011" TargetMode="External"/><Relationship Id="rId4" Type="http://schemas.openxmlformats.org/officeDocument/2006/relationships/image" Target="../media/image31.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qiita.com/mserizawa/items/b833e407d89abd21ee72"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hyperlink" Target="https://qiita.com/uenosy/items/ba9dbc70781bddc4a491" TargetMode="External"/><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hyperlink" Target="https://qiita.com/uenosy/items/ba9dbc70781bddc4a491" TargetMode="External"/><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nablarch.github.io/docs/LATEST/doc/"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web_service/rest/architecture.html#restful-web-service-architectur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blank_project/index.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nablarch.github.io/docs/LATEST/doc/application_framework/adaptors/router_adaptor.html"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libraries/repository.html"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handlers/rest/body_convert_handler.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flywaydb.org/"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qiita.com/opengl-8080/items/6368c19a06521b65a655"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localhost:9080/api/tes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hyperlink" Target="http://localhost:9080/api/test"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qiita.com/kichion/items/aca19765cb16e7e65946"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fintan.jp/?p=5952"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libraries/database/database.html"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libraries/database/universal_dao.html"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D737E23-69BA-4A2B-9277-3980B0E15652}"/>
              </a:ext>
            </a:extLst>
          </p:cNvPr>
          <p:cNvSpPr>
            <a:spLocks noGrp="1"/>
          </p:cNvSpPr>
          <p:nvPr>
            <p:ph type="sldNum" sz="quarter" idx="12"/>
          </p:nvPr>
        </p:nvSpPr>
        <p:spPr/>
        <p:txBody>
          <a:bodyPr/>
          <a:lstStyle/>
          <a:p>
            <a:fld id="{A783C381-2822-4F05-8A88-66F73725CF2D}" type="slidenum">
              <a:rPr kumimoji="1" lang="ja-JP" altLang="en-US" smtClean="0"/>
              <a:t>1</a:t>
            </a:fld>
            <a:endParaRPr kumimoji="1" lang="ja-JP" altLang="en-US"/>
          </a:p>
        </p:txBody>
      </p:sp>
      <p:pic>
        <p:nvPicPr>
          <p:cNvPr id="7" name="Picture 2">
            <a:extLst>
              <a:ext uri="{FF2B5EF4-FFF2-40B4-BE49-F238E27FC236}">
                <a16:creationId xmlns:a16="http://schemas.microsoft.com/office/drawing/2014/main" id="{B3131485-F425-4A04-BC29-B15B0819C7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37" b="3236"/>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72D55880-EFE2-4736-96CB-4884686E16C8}"/>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24000" b="1" dirty="0">
                <a:solidFill>
                  <a:srgbClr val="FF0066"/>
                </a:solidFill>
                <a:latin typeface="Meiryo UI" panose="020B0604030504040204" pitchFamily="50" charset="-128"/>
                <a:ea typeface="Meiryo UI" panose="020B0604030504040204" pitchFamily="50" charset="-128"/>
              </a:rPr>
              <a:t>API</a:t>
            </a:r>
            <a:r>
              <a:rPr lang="ja-JP" altLang="en-US" sz="6000" b="1" dirty="0">
                <a:solidFill>
                  <a:srgbClr val="FF0066"/>
                </a:solidFill>
                <a:latin typeface="Meiryo UI" panose="020B0604030504040204" pitchFamily="50" charset="-128"/>
                <a:ea typeface="Meiryo UI" panose="020B0604030504040204" pitchFamily="50" charset="-128"/>
              </a:rPr>
              <a:t>　</a:t>
            </a:r>
            <a:r>
              <a:rPr lang="en-US" altLang="ja-JP" sz="6000" b="1" dirty="0">
                <a:solidFill>
                  <a:srgbClr val="FF0066"/>
                </a:solidFill>
                <a:latin typeface="Meiryo UI" panose="020B0604030504040204" pitchFamily="50" charset="-128"/>
                <a:ea typeface="Meiryo UI" panose="020B0604030504040204" pitchFamily="50" charset="-128"/>
              </a:rPr>
              <a:t>Hands-on</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6120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スタッフが説明しながら作業→そのあとに参加者も作業・・・といったかたちで</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by</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latin typeface="Meiryo UI" panose="020B0604030504040204" pitchFamily="50" charset="-128"/>
                <a:ea typeface="Meiryo UI" panose="020B0604030504040204" pitchFamily="50" charset="-128"/>
              </a:rPr>
              <a:t>で進行します。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皆さんの作業状況を確認しながら進めます</a:t>
            </a:r>
            <a:r>
              <a:rPr kumimoji="1" lang="ja-JP" altLang="en-US" sz="2000" dirty="0">
                <a:latin typeface="Meiryo UI" panose="020B0604030504040204" pitchFamily="50" charset="-128"/>
                <a:ea typeface="Meiryo UI" panose="020B0604030504040204" pitchFamily="50" charset="-128"/>
              </a:rPr>
              <a:t>のでリアクションをお願いします。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つまった場合は声をかけてください。画面共有して問題解消にあたります。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質問は進行中いつでも大丈夫です。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質問タイム、休憩中も受け付けますので遠慮なく聞いてください！</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2107121"/>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100</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3170669"/>
            <a:ext cx="2173808"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3170669"/>
            <a:ext cx="228743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2555768"/>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2555768"/>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321656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3668589"/>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3355335"/>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3540001"/>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4012970"/>
            <a:ext cx="2287439"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3355335"/>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3355335"/>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7627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AccountEntity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を確認します。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AccountEntity</a:t>
            </a:r>
            <a:r>
              <a:rPr kumimoji="1" lang="ja-JP" altLang="en-US" sz="2800" b="1" dirty="0">
                <a:latin typeface="Meiryo UI" panose="020B0604030504040204" pitchFamily="50" charset="-128"/>
                <a:ea typeface="Meiryo UI" panose="020B0604030504040204" pitchFamily="50" charset="-128"/>
              </a:rPr>
              <a:t>クラスの確認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101</a:t>
            </a:fld>
            <a:endParaRPr kumimoji="1" lang="ja-JP" altLang="en-US"/>
          </a:p>
        </p:txBody>
      </p:sp>
      <p:sp>
        <p:nvSpPr>
          <p:cNvPr id="10" name="テキスト ボックス 9">
            <a:extLst>
              <a:ext uri="{FF2B5EF4-FFF2-40B4-BE49-F238E27FC236}">
                <a16:creationId xmlns:a16="http://schemas.microsoft.com/office/drawing/2014/main" id="{C0A6BB52-682E-4D8A-8043-A24A517600DF}"/>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
        <p:nvSpPr>
          <p:cNvPr id="2" name="Rectangle 1">
            <a:extLst>
              <a:ext uri="{FF2B5EF4-FFF2-40B4-BE49-F238E27FC236}">
                <a16:creationId xmlns:a16="http://schemas.microsoft.com/office/drawing/2014/main" id="{73659DC4-57B4-4528-B680-E08B2F1650E5}"/>
              </a:ext>
            </a:extLst>
          </p:cNvPr>
          <p:cNvSpPr>
            <a:spLocks noChangeArrowheads="1"/>
          </p:cNvSpPr>
          <p:nvPr/>
        </p:nvSpPr>
        <p:spPr bwMode="auto">
          <a:xfrm>
            <a:off x="5897461" y="1759564"/>
            <a:ext cx="3749878"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javax.persistence.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@Entity</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@Table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(name =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"account"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@Access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AccessType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FIELD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@Id</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FF041EF6-DF41-432D-A06E-F6B8B19BDCA0}"/>
              </a:ext>
            </a:extLst>
          </p:cNvPr>
          <p:cNvSpPr>
            <a:spLocks noChangeArrowheads="1"/>
          </p:cNvSpPr>
          <p:nvPr/>
        </p:nvSpPr>
        <p:spPr bwMode="auto">
          <a:xfrm>
            <a:off x="2667698" y="3192846"/>
            <a:ext cx="2533475" cy="9233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8806474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AccountEntity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AccountEntity.sql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ユーザー認証では名前とパスワードを使用しますが、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それぞれテーブルが分かれています。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では、テーブルを結合して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検索する場合は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を作成する必要があります。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名前でアカウント検索する</a:t>
            </a:r>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102</a:t>
            </a:fld>
            <a:endParaRPr kumimoji="1" lang="ja-JP" altLang="en-US"/>
          </a:p>
        </p:txBody>
      </p:sp>
      <p:sp>
        <p:nvSpPr>
          <p:cNvPr id="5" name="Rectangle 1">
            <a:extLst>
              <a:ext uri="{FF2B5EF4-FFF2-40B4-BE49-F238E27FC236}">
                <a16:creationId xmlns:a16="http://schemas.microsoft.com/office/drawing/2014/main" id="{776D1A6D-E29C-40D8-A38C-674055726FC0}"/>
              </a:ext>
            </a:extLst>
          </p:cNvPr>
          <p:cNvSpPr>
            <a:spLocks noChangeArrowheads="1"/>
          </p:cNvSpPr>
          <p:nvPr/>
        </p:nvSpPr>
        <p:spPr bwMode="auto">
          <a:xfrm>
            <a:off x="6782499" y="1493885"/>
            <a:ext cx="3800213"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8" name="Rectangle 2">
            <a:extLst>
              <a:ext uri="{FF2B5EF4-FFF2-40B4-BE49-F238E27FC236}">
                <a16:creationId xmlns:a16="http://schemas.microsoft.com/office/drawing/2014/main" id="{42D6CD3E-5B4C-444D-8773-4CE960E62979}"/>
              </a:ext>
            </a:extLst>
          </p:cNvPr>
          <p:cNvSpPr>
            <a:spLocks noChangeArrowheads="1"/>
          </p:cNvSpPr>
          <p:nvPr/>
        </p:nvSpPr>
        <p:spPr bwMode="auto">
          <a:xfrm>
            <a:off x="6782499" y="4113207"/>
            <a:ext cx="3242345" cy="14773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account.password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INNER JOIN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 = user_profile.user_id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user_profile.name = :userName</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3811133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DAEEF76-36C7-4AE3-BF5C-0D4FDD5163D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3EA890EA-D727-4C6A-BF6B-FB64915A7FA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AccountEntity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AccountEntity.sql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ユーザー認証では名前とパスワードを使用しますが、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それぞれテーブルが分かれています。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では、テーブルを結合して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検索する場合は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を作成する必要があります。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名前でアカウント検索する</a:t>
            </a:r>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103</a:t>
            </a:fld>
            <a:endParaRPr kumimoji="1" lang="ja-JP" altLang="en-US"/>
          </a:p>
        </p:txBody>
      </p:sp>
      <p:sp>
        <p:nvSpPr>
          <p:cNvPr id="5" name="Rectangle 1">
            <a:extLst>
              <a:ext uri="{FF2B5EF4-FFF2-40B4-BE49-F238E27FC236}">
                <a16:creationId xmlns:a16="http://schemas.microsoft.com/office/drawing/2014/main" id="{776D1A6D-E29C-40D8-A38C-674055726FC0}"/>
              </a:ext>
            </a:extLst>
          </p:cNvPr>
          <p:cNvSpPr>
            <a:spLocks noChangeArrowheads="1"/>
          </p:cNvSpPr>
          <p:nvPr/>
        </p:nvSpPr>
        <p:spPr bwMode="auto">
          <a:xfrm>
            <a:off x="6782499" y="1493885"/>
            <a:ext cx="3800213"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6" name="Rectangle 2">
            <a:extLst>
              <a:ext uri="{FF2B5EF4-FFF2-40B4-BE49-F238E27FC236}">
                <a16:creationId xmlns:a16="http://schemas.microsoft.com/office/drawing/2014/main" id="{5D3F6F4B-6EF9-4755-9E60-8F63C470242D}"/>
              </a:ext>
            </a:extLst>
          </p:cNvPr>
          <p:cNvSpPr>
            <a:spLocks noChangeArrowheads="1"/>
          </p:cNvSpPr>
          <p:nvPr/>
        </p:nvSpPr>
        <p:spPr bwMode="auto">
          <a:xfrm>
            <a:off x="6782499" y="4113207"/>
            <a:ext cx="3242345" cy="14773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account.password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INNER JOIN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account.user_id = user_profile.user_id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user_profile.name = :userName</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2641052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認証結果を表す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AuthenticationResult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AuthenticationResult</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104</a:t>
            </a:fld>
            <a:endParaRPr kumimoji="1" lang="ja-JP" altLang="en-US"/>
          </a:p>
        </p:txBody>
      </p:sp>
      <p:sp>
        <p:nvSpPr>
          <p:cNvPr id="2" name="Rectangle 1">
            <a:extLst>
              <a:ext uri="{FF2B5EF4-FFF2-40B4-BE49-F238E27FC236}">
                <a16:creationId xmlns:a16="http://schemas.microsoft.com/office/drawing/2014/main" id="{27C6F9FD-EA70-42B8-9C69-82594E678D2E}"/>
              </a:ext>
            </a:extLst>
          </p:cNvPr>
          <p:cNvSpPr>
            <a:spLocks noChangeArrowheads="1"/>
          </p:cNvSpPr>
          <p:nvPr/>
        </p:nvSpPr>
        <p:spPr bwMode="auto">
          <a:xfrm>
            <a:off x="5961776" y="1208485"/>
            <a:ext cx="4927134" cy="50783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boolean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isFailed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UnsupportedOperationException();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enum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9571583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FCBAC80-3FE0-49EA-BF72-3AAEB32FE49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3FB2742-C80A-4C79-A172-CC4F908CE0C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認証結果を表す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AuthenticationResult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AuthenticationResult</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105</a:t>
            </a:fld>
            <a:endParaRPr kumimoji="1" lang="ja-JP" altLang="en-US"/>
          </a:p>
        </p:txBody>
      </p:sp>
      <p:sp>
        <p:nvSpPr>
          <p:cNvPr id="11" name="Rectangle 1">
            <a:extLst>
              <a:ext uri="{FF2B5EF4-FFF2-40B4-BE49-F238E27FC236}">
                <a16:creationId xmlns:a16="http://schemas.microsoft.com/office/drawing/2014/main" id="{D9B8A4C2-27B4-4132-872B-57C45B274835}"/>
              </a:ext>
            </a:extLst>
          </p:cNvPr>
          <p:cNvSpPr>
            <a:spLocks noChangeArrowheads="1"/>
          </p:cNvSpPr>
          <p:nvPr/>
        </p:nvSpPr>
        <p:spPr bwMode="auto">
          <a:xfrm>
            <a:off x="5961776" y="1208485"/>
            <a:ext cx="4927134" cy="50783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boolean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isFailed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UnsupportedOperationException();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enum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PASSWORD_MISMATCH</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40003082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106</a:t>
            </a:fld>
            <a:endParaRPr kumimoji="1" lang="ja-JP" altLang="en-US"/>
          </a:p>
        </p:txBody>
      </p:sp>
      <p:sp>
        <p:nvSpPr>
          <p:cNvPr id="5" name="Rectangle 1">
            <a:extLst>
              <a:ext uri="{FF2B5EF4-FFF2-40B4-BE49-F238E27FC236}">
                <a16:creationId xmlns:a16="http://schemas.microsoft.com/office/drawing/2014/main" id="{42F1821C-C245-4FD7-AEB7-D6B5C81D544E}"/>
              </a:ext>
            </a:extLst>
          </p:cNvPr>
          <p:cNvSpPr>
            <a:spLocks noChangeArrowheads="1"/>
          </p:cNvSpPr>
          <p:nvPr/>
        </p:nvSpPr>
        <p:spPr bwMode="auto">
          <a:xfrm>
            <a:off x="5452144" y="2133137"/>
            <a:ext cx="6316911" cy="341632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com.example.authentication.application.entity.AccountEntity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findAccount(userName);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(!password.equals(</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findAccount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4313958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09BFEE2-0156-48CA-B555-D89F6E705B6B}"/>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6989FD0-3B7A-4F4C-B98F-B59C55C1BCD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107</a:t>
            </a:fld>
            <a:endParaRPr kumimoji="1" lang="ja-JP" altLang="en-US"/>
          </a:p>
        </p:txBody>
      </p:sp>
      <p:sp>
        <p:nvSpPr>
          <p:cNvPr id="5" name="Rectangle 1">
            <a:extLst>
              <a:ext uri="{FF2B5EF4-FFF2-40B4-BE49-F238E27FC236}">
                <a16:creationId xmlns:a16="http://schemas.microsoft.com/office/drawing/2014/main" id="{42F1821C-C245-4FD7-AEB7-D6B5C81D544E}"/>
              </a:ext>
            </a:extLst>
          </p:cNvPr>
          <p:cNvSpPr>
            <a:spLocks noChangeArrowheads="1"/>
          </p:cNvSpPr>
          <p:nvPr/>
        </p:nvSpPr>
        <p:spPr bwMode="auto">
          <a:xfrm>
            <a:off x="5452144" y="2133137"/>
            <a:ext cx="6316911" cy="341632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com.example.authentication.application.entity.AccountEntity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findAccount(userName);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(!password.equals(</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.getPassword()))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findAccount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userName)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8584966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2107121"/>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108</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3170669"/>
            <a:ext cx="2173808"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3170669"/>
            <a:ext cx="228743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2555768"/>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2555768"/>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321656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3668589"/>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3355335"/>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3540001"/>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4012970"/>
            <a:ext cx="2287439"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3355335"/>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3355335"/>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7640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外部から入力データを受け取る場合は入力値のチェックが必要です。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が提供する</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Validation</a:t>
            </a:r>
            <a:r>
              <a:rPr kumimoji="1" lang="ja-JP" altLang="en-US" sz="2000" dirty="0">
                <a:latin typeface="Meiryo UI" panose="020B0604030504040204" pitchFamily="50" charset="-128"/>
                <a:ea typeface="Meiryo UI" panose="020B0604030504040204" pitchFamily="50" charset="-128"/>
              </a:rPr>
              <a:t>というバリデーション機能を使用します。</a:t>
            </a:r>
            <a:endParaRPr kumimoji="1" lang="en-US" altLang="ja-JP" sz="2000" dirty="0">
              <a:latin typeface="Meiryo UI" panose="020B0604030504040204" pitchFamily="50" charset="-128"/>
              <a:ea typeface="Meiryo UI" panose="020B0604030504040204" pitchFamily="50" charset="-128"/>
              <a:hlinkClick r:id="rId3"/>
            </a:endParaRPr>
          </a:p>
          <a:p>
            <a:pPr>
              <a:lnSpc>
                <a:spcPts val="3200"/>
              </a:lnSpc>
            </a:pPr>
            <a:endParaRPr kumimoji="1" lang="en-US" altLang="ja-JP" sz="2000" dirty="0">
              <a:latin typeface="Meiryo UI" panose="020B0604030504040204" pitchFamily="50" charset="-128"/>
              <a:ea typeface="Meiryo UI" panose="020B0604030504040204" pitchFamily="50" charset="-128"/>
              <a:hlinkClick r:id="rId3"/>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Bean</a:t>
            </a:r>
            <a:r>
              <a:rPr kumimoji="1" lang="ja-JP" altLang="en-US" sz="2000" dirty="0">
                <a:latin typeface="Meiryo UI" panose="020B0604030504040204" pitchFamily="50" charset="-128"/>
                <a:ea typeface="Meiryo UI" panose="020B0604030504040204" pitchFamily="50" charset="-128"/>
                <a:hlinkClick r:id="rId3"/>
              </a:rPr>
              <a:t> </a:t>
            </a:r>
            <a:r>
              <a:rPr kumimoji="1" lang="en-US" altLang="ja-JP" sz="2000" dirty="0">
                <a:latin typeface="Meiryo UI" panose="020B0604030504040204" pitchFamily="50" charset="-128"/>
                <a:ea typeface="Meiryo UI" panose="020B0604030504040204" pitchFamily="50" charset="-128"/>
                <a:hlinkClick r:id="rId3"/>
              </a:rPr>
              <a:t>Validation</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JavaEE</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Bean Validation(JSR349)</a:t>
            </a:r>
            <a:r>
              <a:rPr kumimoji="1" lang="ja-JP" altLang="en-US" sz="2000" dirty="0">
                <a:latin typeface="Meiryo UI" panose="020B0604030504040204" pitchFamily="50" charset="-128"/>
                <a:ea typeface="Meiryo UI" panose="020B0604030504040204" pitchFamily="50" charset="-128"/>
              </a:rPr>
              <a:t>に準拠した入力値のチェック機能。</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アノテーションでチェック内容を指定します。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Validation</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109</a:t>
            </a:fld>
            <a:endParaRPr kumimoji="1" lang="ja-JP" altLang="en-US" dirty="0"/>
          </a:p>
        </p:txBody>
      </p:sp>
      <p:pic>
        <p:nvPicPr>
          <p:cNvPr id="5" name="図 4">
            <a:extLst>
              <a:ext uri="{FF2B5EF4-FFF2-40B4-BE49-F238E27FC236}">
                <a16:creationId xmlns:a16="http://schemas.microsoft.com/office/drawing/2014/main" id="{1F12F8BC-C128-4C93-AB7D-410EC04AFDBD}"/>
              </a:ext>
            </a:extLst>
          </p:cNvPr>
          <p:cNvPicPr>
            <a:picLocks noChangeAspect="1"/>
          </p:cNvPicPr>
          <p:nvPr/>
        </p:nvPicPr>
        <p:blipFill rotWithShape="1">
          <a:blip r:embed="rId4"/>
          <a:srcRect l="9476" t="14369" r="8334" b="7119"/>
          <a:stretch/>
        </p:blipFill>
        <p:spPr>
          <a:xfrm>
            <a:off x="1585520" y="4152700"/>
            <a:ext cx="2818701" cy="18623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6107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ハンズオンのスケジュール（全体</a:t>
            </a:r>
            <a:r>
              <a:rPr kumimoji="1" lang="en-US" altLang="ja-JP" sz="2800" b="1" dirty="0">
                <a:latin typeface="Meiryo UI" panose="020B0604030504040204" pitchFamily="50" charset="-128"/>
                <a:ea typeface="Meiryo UI" panose="020B0604030504040204" pitchFamily="50" charset="-128"/>
              </a:rPr>
              <a:t>180</a:t>
            </a:r>
            <a:r>
              <a:rPr kumimoji="1" lang="ja-JP" altLang="en-US" sz="2800" b="1" dirty="0">
                <a:latin typeface="Meiryo UI" panose="020B0604030504040204" pitchFamily="50" charset="-128"/>
                <a:ea typeface="Meiryo UI" panose="020B0604030504040204" pitchFamily="50" charset="-128"/>
              </a:rPr>
              <a:t>分）</a:t>
            </a:r>
            <a:endParaRPr kumimoji="1" lang="en-US" altLang="ja-JP"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3949800" y="2647871"/>
            <a:ext cx="3663123" cy="1938992"/>
          </a:xfrm>
          <a:prstGeom prst="rect">
            <a:avLst/>
          </a:prstGeom>
          <a:noFill/>
        </p:spPr>
        <p:txBody>
          <a:bodyPr wrap="square" rtlCol="0">
            <a:spAutoFit/>
          </a:bodyPr>
          <a:lstStyle/>
          <a:p>
            <a:pP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管理の開発（</a:t>
            </a:r>
            <a:r>
              <a:rPr kumimoji="1" lang="en-US" altLang="ja-JP" sz="2000" dirty="0">
                <a:highlight>
                  <a:srgbClr val="FFFF00"/>
                </a:highlight>
                <a:latin typeface="Meiryo UI" panose="020B0604030504040204" pitchFamily="50" charset="-128"/>
                <a:ea typeface="Meiryo UI" panose="020B0604030504040204" pitchFamily="50" charset="-128"/>
              </a:rPr>
              <a:t>60</a:t>
            </a:r>
            <a:r>
              <a:rPr kumimoji="1" lang="ja-JP" altLang="en-US" sz="2000" dirty="0">
                <a:highlight>
                  <a:srgbClr val="FFFF00"/>
                </a:highlight>
                <a:latin typeface="Meiryo UI" panose="020B0604030504040204" pitchFamily="50" charset="-128"/>
                <a:ea typeface="Meiryo UI" panose="020B0604030504040204" pitchFamily="50" charset="-128"/>
              </a:rPr>
              <a:t>分）</a:t>
            </a: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管理のアーキテクチャ</a:t>
            </a: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一覧表示のテスト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692957" y="2647871"/>
            <a:ext cx="3663123" cy="163121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開発準備（</a:t>
            </a:r>
            <a:r>
              <a:rPr kumimoji="1" lang="en-US" altLang="ja-JP" sz="2000" dirty="0">
                <a:highlight>
                  <a:srgbClr val="FFFF00"/>
                </a:highlight>
                <a:latin typeface="Meiryo UI" panose="020B0604030504040204" pitchFamily="50" charset="-128"/>
                <a:ea typeface="Meiryo UI" panose="020B0604030504040204" pitchFamily="50" charset="-128"/>
              </a:rPr>
              <a:t>20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プロジェクトの作成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692957" y="1523182"/>
            <a:ext cx="3663123" cy="400110"/>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オープニング（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169365" y="4707022"/>
            <a:ext cx="3663123" cy="70788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クロージング（</a:t>
            </a:r>
            <a:r>
              <a:rPr kumimoji="1" lang="en-US" altLang="ja-JP" sz="2000" dirty="0">
                <a:highlight>
                  <a:srgbClr val="FFFF00"/>
                </a:highlight>
                <a:latin typeface="Meiryo UI" panose="020B0604030504040204" pitchFamily="50" charset="-128"/>
                <a:ea typeface="Meiryo UI" panose="020B0604030504040204" pitchFamily="50" charset="-128"/>
              </a:rPr>
              <a:t>20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アンケート（</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600884" y="217019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CDF59D9F-6942-483A-AE86-BDF85D6CEED9}"/>
              </a:ext>
            </a:extLst>
          </p:cNvPr>
          <p:cNvSpPr/>
          <p:nvPr/>
        </p:nvSpPr>
        <p:spPr>
          <a:xfrm>
            <a:off x="3288948" y="2870299"/>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ABADA7D-3165-4E1B-9C4E-EE9D429A519B}"/>
              </a:ext>
            </a:extLst>
          </p:cNvPr>
          <p:cNvSpPr/>
          <p:nvPr/>
        </p:nvSpPr>
        <p:spPr>
          <a:xfrm>
            <a:off x="7366666" y="2870299"/>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a:xfrm>
            <a:off x="8610600" y="6083634"/>
            <a:ext cx="2743200" cy="365125"/>
          </a:xfrm>
        </p:spPr>
        <p:txBody>
          <a:bodyPr/>
          <a:lstStyle/>
          <a:p>
            <a:fld id="{A783C381-2822-4F05-8A88-66F73725CF2D}" type="slidenum">
              <a:rPr kumimoji="1" lang="ja-JP" altLang="en-US" smtClean="0"/>
              <a:t>11</a:t>
            </a:fld>
            <a:endParaRPr kumimoji="1" lang="ja-JP" altLang="en-US"/>
          </a:p>
        </p:txBody>
      </p:sp>
      <p:sp>
        <p:nvSpPr>
          <p:cNvPr id="10" name="テキスト ボックス 9">
            <a:extLst>
              <a:ext uri="{FF2B5EF4-FFF2-40B4-BE49-F238E27FC236}">
                <a16:creationId xmlns:a16="http://schemas.microsoft.com/office/drawing/2014/main" id="{7F702C54-F091-4F3E-8081-C2A131D272AB}"/>
              </a:ext>
            </a:extLst>
          </p:cNvPr>
          <p:cNvSpPr txBox="1"/>
          <p:nvPr/>
        </p:nvSpPr>
        <p:spPr>
          <a:xfrm>
            <a:off x="8021207" y="5550310"/>
            <a:ext cx="3751122" cy="400110"/>
          </a:xfrm>
          <a:prstGeom prst="rect">
            <a:avLst/>
          </a:prstGeom>
          <a:noFill/>
        </p:spPr>
        <p:txBody>
          <a:bodyPr wrap="square" rtlCol="0">
            <a:spAutoFit/>
          </a:bodyPr>
          <a:lstStyle/>
          <a:p>
            <a:pPr>
              <a:lnSpc>
                <a:spcPts val="2400"/>
              </a:lnSpc>
            </a:pPr>
            <a:r>
              <a:rPr kumimoji="1" lang="ja-JP" altLang="en-US" sz="2000" dirty="0">
                <a:latin typeface="Meiryo UI" panose="020B0604030504040204" pitchFamily="50" charset="-128"/>
                <a:ea typeface="Meiryo UI" panose="020B0604030504040204" pitchFamily="50" charset="-128"/>
              </a:rPr>
              <a:t>（付録）</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登録の作成</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テスト</a:t>
            </a:r>
            <a:endParaRPr kumimoji="1" lang="en-US" altLang="ja-JP" sz="20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9958509D-0E6A-407A-9C57-A99DAF43FAAF}"/>
              </a:ext>
            </a:extLst>
          </p:cNvPr>
          <p:cNvSpPr txBox="1"/>
          <p:nvPr/>
        </p:nvSpPr>
        <p:spPr>
          <a:xfrm>
            <a:off x="8021207" y="2647871"/>
            <a:ext cx="3663123" cy="163121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ユーザ認証の開発（</a:t>
            </a:r>
            <a:r>
              <a:rPr kumimoji="1" lang="en-US" altLang="ja-JP" sz="2000" dirty="0">
                <a:highlight>
                  <a:srgbClr val="FFFF00"/>
                </a:highlight>
                <a:latin typeface="Meiryo UI" panose="020B0604030504040204" pitchFamily="50" charset="-128"/>
                <a:ea typeface="Meiryo UI" panose="020B0604030504040204" pitchFamily="50" charset="-128"/>
              </a:rPr>
              <a:t>60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ユーザ認証のアーキテクチャ</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ログインの作成</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ログアウトの作成</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3" name="矢印: 右 12">
            <a:extLst>
              <a:ext uri="{FF2B5EF4-FFF2-40B4-BE49-F238E27FC236}">
                <a16:creationId xmlns:a16="http://schemas.microsoft.com/office/drawing/2014/main" id="{AC2BEC67-C25D-4609-A15E-87CF10D911A5}"/>
              </a:ext>
            </a:extLst>
          </p:cNvPr>
          <p:cNvSpPr/>
          <p:nvPr/>
        </p:nvSpPr>
        <p:spPr>
          <a:xfrm rot="5400000">
            <a:off x="9407179" y="4186095"/>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8912534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ログイン状態の保持は従来の</a:t>
            </a: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アプリと同じようにサーバーサイドで保持します。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HttpSession</a:t>
            </a:r>
            <a:r>
              <a:rPr kumimoji="1" lang="ja-JP" altLang="en-US" sz="2000" dirty="0">
                <a:latin typeface="Meiryo UI" panose="020B0604030504040204" pitchFamily="50" charset="-128"/>
                <a:ea typeface="Meiryo UI" panose="020B0604030504040204" pitchFamily="50" charset="-128"/>
              </a:rPr>
              <a:t>を抽象化したセッションストア機能を提供しています。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セッションストア機能では</a:t>
            </a:r>
            <a:r>
              <a:rPr kumimoji="1" lang="ja-JP" altLang="en-US" sz="2000" dirty="0">
                <a:highlight>
                  <a:srgbClr val="FFFF00"/>
                </a:highlight>
                <a:latin typeface="Meiryo UI" panose="020B0604030504040204" pitchFamily="50" charset="-128"/>
                <a:ea typeface="Meiryo UI" panose="020B0604030504040204" pitchFamily="50" charset="-128"/>
              </a:rPr>
              <a:t>クッキー</a:t>
            </a:r>
            <a:r>
              <a:rPr kumimoji="1" lang="ja-JP" altLang="en-US" sz="2000" dirty="0">
                <a:latin typeface="Meiryo UI" panose="020B0604030504040204" pitchFamily="50" charset="-128"/>
                <a:ea typeface="Meiryo UI" panose="020B0604030504040204" pitchFamily="50" charset="-128"/>
              </a:rPr>
              <a:t>でユーザセッションを追跡します。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また、セッションストア機能はデータの</a:t>
            </a:r>
            <a:r>
              <a:rPr kumimoji="1" lang="ja-JP" altLang="en-US" sz="2000" dirty="0">
                <a:highlight>
                  <a:srgbClr val="FFFF00"/>
                </a:highlight>
                <a:latin typeface="Meiryo UI" panose="020B0604030504040204" pitchFamily="50" charset="-128"/>
                <a:ea typeface="Meiryo UI" panose="020B0604030504040204" pitchFamily="50" charset="-128"/>
              </a:rPr>
              <a:t>格納先</a:t>
            </a:r>
            <a:r>
              <a:rPr kumimoji="1" lang="ja-JP" altLang="en-US" sz="2000" dirty="0">
                <a:latin typeface="Meiryo UI" panose="020B0604030504040204" pitchFamily="50" charset="-128"/>
                <a:ea typeface="Meiryo UI" panose="020B0604030504040204" pitchFamily="50" charset="-128"/>
              </a:rPr>
              <a:t>を設定で切り替えられます。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セッションストア</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110</a:t>
            </a:fld>
            <a:endParaRPr kumimoji="1" lang="ja-JP" altLang="en-US"/>
          </a:p>
        </p:txBody>
      </p:sp>
      <p:sp>
        <p:nvSpPr>
          <p:cNvPr id="5" name="テキスト ボックス 4">
            <a:extLst>
              <a:ext uri="{FF2B5EF4-FFF2-40B4-BE49-F238E27FC236}">
                <a16:creationId xmlns:a16="http://schemas.microsoft.com/office/drawing/2014/main" id="{99E5E31C-CCBF-43A2-9A03-AB02BC4947C5}"/>
              </a:ext>
            </a:extLst>
          </p:cNvPr>
          <p:cNvSpPr txBox="1"/>
          <p:nvPr/>
        </p:nvSpPr>
        <p:spPr>
          <a:xfrm>
            <a:off x="4830465" y="4744146"/>
            <a:ext cx="1332115"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SessionUtil</a:t>
            </a:r>
            <a:endParaRPr kumimoji="1" lang="ja-JP" altLang="en-US" dirty="0">
              <a:solidFill>
                <a:schemeClr val="bg1"/>
              </a:solidFill>
            </a:endParaRPr>
          </a:p>
        </p:txBody>
      </p:sp>
      <p:sp>
        <p:nvSpPr>
          <p:cNvPr id="8" name="テキスト ボックス 7">
            <a:extLst>
              <a:ext uri="{FF2B5EF4-FFF2-40B4-BE49-F238E27FC236}">
                <a16:creationId xmlns:a16="http://schemas.microsoft.com/office/drawing/2014/main" id="{725A2B61-2CB6-4229-AB72-1649B9E1C8D2}"/>
              </a:ext>
            </a:extLst>
          </p:cNvPr>
          <p:cNvSpPr txBox="1"/>
          <p:nvPr/>
        </p:nvSpPr>
        <p:spPr>
          <a:xfrm>
            <a:off x="1433572" y="4744146"/>
            <a:ext cx="1552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XxxxAction</a:t>
            </a:r>
            <a:endParaRPr kumimoji="1" lang="ja-JP" altLang="en-US" dirty="0">
              <a:solidFill>
                <a:schemeClr val="bg1"/>
              </a:solidFill>
            </a:endParaRPr>
          </a:p>
        </p:txBody>
      </p:sp>
      <p:cxnSp>
        <p:nvCxnSpPr>
          <p:cNvPr id="9" name="直線矢印コネクタ 8">
            <a:extLst>
              <a:ext uri="{FF2B5EF4-FFF2-40B4-BE49-F238E27FC236}">
                <a16:creationId xmlns:a16="http://schemas.microsoft.com/office/drawing/2014/main" id="{17C2F5F4-2B5F-43A3-A477-1D013EA10929}"/>
              </a:ext>
            </a:extLst>
          </p:cNvPr>
          <p:cNvCxnSpPr>
            <a:cxnSpLocks/>
            <a:stCxn id="8" idx="3"/>
            <a:endCxn id="5" idx="1"/>
          </p:cNvCxnSpPr>
          <p:nvPr/>
        </p:nvCxnSpPr>
        <p:spPr>
          <a:xfrm>
            <a:off x="2986481" y="4928812"/>
            <a:ext cx="1843984"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D7AE582E-734C-438E-98BD-0B4B8099087D}"/>
              </a:ext>
            </a:extLst>
          </p:cNvPr>
          <p:cNvSpPr txBox="1"/>
          <p:nvPr/>
        </p:nvSpPr>
        <p:spPr>
          <a:xfrm>
            <a:off x="3203797" y="4480356"/>
            <a:ext cx="1409351" cy="353558"/>
          </a:xfrm>
          <a:prstGeom prst="rect">
            <a:avLst/>
          </a:prstGeom>
          <a:noFill/>
        </p:spPr>
        <p:txBody>
          <a:bodyPr wrap="square" lIns="0" tIns="0" rIns="0" bIns="0" rtlCol="0" anchor="ctr" anchorCtr="0">
            <a:spAutoFit/>
          </a:bodyPr>
          <a:lstStyle/>
          <a:p>
            <a:pPr algn="ctr">
              <a:lnSpc>
                <a:spcPts val="3200"/>
              </a:lnSpc>
            </a:pPr>
            <a:r>
              <a:rPr kumimoji="1" lang="ja-JP" altLang="en-US" sz="1400" dirty="0">
                <a:latin typeface="Meiryo UI" panose="020B0604030504040204" pitchFamily="50" charset="-128"/>
                <a:ea typeface="Meiryo UI" panose="020B0604030504040204" pitchFamily="50" charset="-128"/>
              </a:rPr>
              <a:t>保存</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取得</a:t>
            </a:r>
            <a:endParaRPr kumimoji="1" lang="en-US" altLang="ja-JP" sz="1400" dirty="0">
              <a:latin typeface="Meiryo UI" panose="020B0604030504040204" pitchFamily="50" charset="-128"/>
              <a:ea typeface="Meiryo UI" panose="020B0604030504040204" pitchFamily="50" charset="-128"/>
            </a:endParaRPr>
          </a:p>
        </p:txBody>
      </p:sp>
      <p:sp>
        <p:nvSpPr>
          <p:cNvPr id="17" name="円柱 16">
            <a:extLst>
              <a:ext uri="{FF2B5EF4-FFF2-40B4-BE49-F238E27FC236}">
                <a16:creationId xmlns:a16="http://schemas.microsoft.com/office/drawing/2014/main" id="{5BE74912-519C-499B-98D2-F9CE63BE7C3B}"/>
              </a:ext>
            </a:extLst>
          </p:cNvPr>
          <p:cNvSpPr/>
          <p:nvPr/>
        </p:nvSpPr>
        <p:spPr>
          <a:xfrm>
            <a:off x="8006564" y="4586788"/>
            <a:ext cx="1115736" cy="711356"/>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DB</a:t>
            </a:r>
            <a:endParaRPr kumimoji="1" lang="ja-JP" altLang="en-US" dirty="0"/>
          </a:p>
        </p:txBody>
      </p:sp>
      <p:sp>
        <p:nvSpPr>
          <p:cNvPr id="19" name="円柱 18">
            <a:extLst>
              <a:ext uri="{FF2B5EF4-FFF2-40B4-BE49-F238E27FC236}">
                <a16:creationId xmlns:a16="http://schemas.microsoft.com/office/drawing/2014/main" id="{BAF6E9B6-5D4E-426A-8203-4B0879D117B0}"/>
              </a:ext>
            </a:extLst>
          </p:cNvPr>
          <p:cNvSpPr/>
          <p:nvPr/>
        </p:nvSpPr>
        <p:spPr>
          <a:xfrm>
            <a:off x="8006564" y="5527339"/>
            <a:ext cx="1115736" cy="711356"/>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Redis</a:t>
            </a:r>
            <a:endParaRPr kumimoji="1" lang="ja-JP" altLang="en-US" dirty="0"/>
          </a:p>
        </p:txBody>
      </p:sp>
      <p:sp>
        <p:nvSpPr>
          <p:cNvPr id="21" name="円柱 20">
            <a:extLst>
              <a:ext uri="{FF2B5EF4-FFF2-40B4-BE49-F238E27FC236}">
                <a16:creationId xmlns:a16="http://schemas.microsoft.com/office/drawing/2014/main" id="{6D8AC8B7-C567-4387-A435-DF0A6417A008}"/>
              </a:ext>
            </a:extLst>
          </p:cNvPr>
          <p:cNvSpPr/>
          <p:nvPr/>
        </p:nvSpPr>
        <p:spPr>
          <a:xfrm>
            <a:off x="8006564" y="3646237"/>
            <a:ext cx="1332114" cy="711356"/>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HttpSession</a:t>
            </a:r>
            <a:endParaRPr kumimoji="1" lang="ja-JP" altLang="en-US" dirty="0"/>
          </a:p>
        </p:txBody>
      </p:sp>
      <p:cxnSp>
        <p:nvCxnSpPr>
          <p:cNvPr id="22" name="直線矢印コネクタ 21">
            <a:extLst>
              <a:ext uri="{FF2B5EF4-FFF2-40B4-BE49-F238E27FC236}">
                <a16:creationId xmlns:a16="http://schemas.microsoft.com/office/drawing/2014/main" id="{5D088BBA-9260-485A-B199-DADD4506ADFD}"/>
              </a:ext>
            </a:extLst>
          </p:cNvPr>
          <p:cNvCxnSpPr>
            <a:cxnSpLocks/>
            <a:stCxn id="5" idx="3"/>
            <a:endCxn id="21" idx="2"/>
          </p:cNvCxnSpPr>
          <p:nvPr/>
        </p:nvCxnSpPr>
        <p:spPr>
          <a:xfrm flipV="1">
            <a:off x="6162580" y="4001915"/>
            <a:ext cx="1843984" cy="926897"/>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2253F79A-B8B6-424F-9B0A-9DB63D0D5523}"/>
              </a:ext>
            </a:extLst>
          </p:cNvPr>
          <p:cNvCxnSpPr>
            <a:cxnSpLocks/>
            <a:stCxn id="5" idx="3"/>
            <a:endCxn id="17" idx="2"/>
          </p:cNvCxnSpPr>
          <p:nvPr/>
        </p:nvCxnSpPr>
        <p:spPr>
          <a:xfrm>
            <a:off x="6162580" y="4928812"/>
            <a:ext cx="1843984" cy="13654"/>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5D7B723-8C08-4738-A007-1C65997DA0AB}"/>
              </a:ext>
            </a:extLst>
          </p:cNvPr>
          <p:cNvCxnSpPr>
            <a:cxnSpLocks/>
            <a:stCxn id="5" idx="3"/>
            <a:endCxn id="19" idx="2"/>
          </p:cNvCxnSpPr>
          <p:nvPr/>
        </p:nvCxnSpPr>
        <p:spPr>
          <a:xfrm>
            <a:off x="6162580" y="4928812"/>
            <a:ext cx="1843984" cy="954205"/>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0602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ログイン失敗時はステータスコード</a:t>
            </a:r>
            <a:r>
              <a:rPr kumimoji="1" lang="en-US" altLang="ja-JP" sz="2000" dirty="0">
                <a:latin typeface="Meiryo UI" panose="020B0604030504040204" pitchFamily="50" charset="-128"/>
                <a:ea typeface="Meiryo UI" panose="020B0604030504040204" pitchFamily="50" charset="-128"/>
              </a:rPr>
              <a:t>403</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エラーレスポンスをスローします。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ログイン成功時はログイン状態を保存します。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SessionUtil#invalidate</a:t>
            </a:r>
            <a:r>
              <a:rPr kumimoji="1" lang="ja-JP" altLang="en-US" sz="2000" dirty="0">
                <a:latin typeface="Meiryo UI" panose="020B0604030504040204" pitchFamily="50" charset="-128"/>
                <a:ea typeface="Meiryo UI" panose="020B0604030504040204" pitchFamily="50" charset="-128"/>
              </a:rPr>
              <a:t>で状態を破棄し、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SessionUtil#put</a:t>
            </a:r>
            <a:r>
              <a:rPr kumimoji="1" lang="ja-JP" altLang="en-US" sz="2000" dirty="0">
                <a:latin typeface="Meiryo UI" panose="020B0604030504040204" pitchFamily="50" charset="-128"/>
                <a:ea typeface="Meiryo UI" panose="020B0604030504040204" pitchFamily="50" charset="-128"/>
              </a:rPr>
              <a:t>でログイン状態として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を保存します。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111</a:t>
            </a:fld>
            <a:endParaRPr kumimoji="1" lang="ja-JP" altLang="en-US"/>
          </a:p>
        </p:txBody>
      </p:sp>
      <p:sp>
        <p:nvSpPr>
          <p:cNvPr id="7" name="Rectangle 2">
            <a:extLst>
              <a:ext uri="{FF2B5EF4-FFF2-40B4-BE49-F238E27FC236}">
                <a16:creationId xmlns:a16="http://schemas.microsoft.com/office/drawing/2014/main" id="{2EFCE55C-B9D1-46D1-8068-531121D60618}"/>
              </a:ext>
            </a:extLst>
          </p:cNvPr>
          <p:cNvSpPr>
            <a:spLocks noChangeArrowheads="1"/>
          </p:cNvSpPr>
          <p:nvPr/>
        </p:nvSpPr>
        <p:spPr bwMode="auto">
          <a:xfrm>
            <a:off x="5616461" y="995826"/>
            <a:ext cx="6361622"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authenticationService;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result</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.authenticate(requestBody.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HttpErrorResponse(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.getStatusCode());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8482052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552EB89-B17D-4793-9B26-FA624C25514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33A8FF0-CFCB-40FA-9663-5BCAF185D86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AuthenticationAction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112</a:t>
            </a:fld>
            <a:endParaRPr kumimoji="1" lang="ja-JP" altLang="en-US"/>
          </a:p>
        </p:txBody>
      </p:sp>
      <p:sp>
        <p:nvSpPr>
          <p:cNvPr id="11" name="テキスト ボックス 10">
            <a:extLst>
              <a:ext uri="{FF2B5EF4-FFF2-40B4-BE49-F238E27FC236}">
                <a16:creationId xmlns:a16="http://schemas.microsoft.com/office/drawing/2014/main" id="{89517828-A754-4EFD-B111-B9D48F26988A}"/>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ログイン失敗時はステータスコード</a:t>
            </a:r>
            <a:r>
              <a:rPr kumimoji="1" lang="en-US" altLang="ja-JP" sz="2000" dirty="0">
                <a:latin typeface="Meiryo UI" panose="020B0604030504040204" pitchFamily="50" charset="-128"/>
                <a:ea typeface="Meiryo UI" panose="020B0604030504040204" pitchFamily="50" charset="-128"/>
              </a:rPr>
              <a:t>403</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エラーレスポンスをスローします。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ログイン成功時はログイン状態を保存します。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SessionUtil#invalidate</a:t>
            </a:r>
            <a:r>
              <a:rPr kumimoji="1" lang="ja-JP" altLang="en-US" sz="2000" dirty="0">
                <a:latin typeface="Meiryo UI" panose="020B0604030504040204" pitchFamily="50" charset="-128"/>
                <a:ea typeface="Meiryo UI" panose="020B0604030504040204" pitchFamily="50" charset="-128"/>
              </a:rPr>
              <a:t>で状態を破棄し、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SessionUtil#put</a:t>
            </a:r>
            <a:r>
              <a:rPr kumimoji="1" lang="ja-JP" altLang="en-US" sz="2000" dirty="0">
                <a:latin typeface="Meiryo UI" panose="020B0604030504040204" pitchFamily="50" charset="-128"/>
                <a:ea typeface="Meiryo UI" panose="020B0604030504040204" pitchFamily="50" charset="-128"/>
              </a:rPr>
              <a:t>でログイン状態として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を保存します。</a:t>
            </a:r>
            <a:endParaRPr kumimoji="1" lang="en-US" altLang="ja-JP" sz="2000" dirty="0">
              <a:latin typeface="Meiryo UI" panose="020B0604030504040204" pitchFamily="50" charset="-128"/>
              <a:ea typeface="Meiryo UI" panose="020B0604030504040204" pitchFamily="50" charset="-128"/>
            </a:endParaRPr>
          </a:p>
        </p:txBody>
      </p:sp>
      <p:sp>
        <p:nvSpPr>
          <p:cNvPr id="16" name="Rectangle 2">
            <a:extLst>
              <a:ext uri="{FF2B5EF4-FFF2-40B4-BE49-F238E27FC236}">
                <a16:creationId xmlns:a16="http://schemas.microsoft.com/office/drawing/2014/main" id="{757CB1EF-BEFD-4E0A-99C8-2C9E7C51ABC4}"/>
              </a:ext>
            </a:extLst>
          </p:cNvPr>
          <p:cNvSpPr>
            <a:spLocks noChangeArrowheads="1"/>
          </p:cNvSpPr>
          <p:nvPr/>
        </p:nvSpPr>
        <p:spPr bwMode="auto">
          <a:xfrm>
            <a:off x="5616461" y="995826"/>
            <a:ext cx="6361622"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AuthenticationAction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authenticationService;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result</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authenticationService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.authenticate(requestBody.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.isFailed())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HttpErrorResponse(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.getStatusCode());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put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LoginRequest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680598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テストで使用するテストデータを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latin typeface="Meiryo UI" panose="020B0604030504040204" pitchFamily="50" charset="-128"/>
                <a:ea typeface="Meiryo UI" panose="020B0604030504040204" pitchFamily="50" charset="-128"/>
              </a:rPr>
              <a:t>に追加します。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113</a:t>
            </a:fld>
            <a:endParaRPr kumimoji="1" lang="ja-JP" altLang="en-US"/>
          </a:p>
        </p:txBody>
      </p:sp>
      <p:sp>
        <p:nvSpPr>
          <p:cNvPr id="5" name="Rectangle 1">
            <a:extLst>
              <a:ext uri="{FF2B5EF4-FFF2-40B4-BE49-F238E27FC236}">
                <a16:creationId xmlns:a16="http://schemas.microsoft.com/office/drawing/2014/main" id="{C88FCE2B-518D-4224-80FD-7527A023E110}"/>
              </a:ext>
            </a:extLst>
          </p:cNvPr>
          <p:cNvSpPr>
            <a:spLocks noChangeArrowheads="1"/>
          </p:cNvSpPr>
          <p:nvPr/>
        </p:nvSpPr>
        <p:spPr bwMode="auto">
          <a:xfrm>
            <a:off x="4379053" y="3068588"/>
            <a:ext cx="6367244" cy="17543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229665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7FA62D1-AD69-4454-A3CA-799AB2CB9D4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8024515-B3EB-449D-99C2-E4E64DECD4C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テストで使用するテストデータを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latin typeface="Meiryo UI" panose="020B0604030504040204" pitchFamily="50" charset="-128"/>
                <a:ea typeface="Meiryo UI" panose="020B0604030504040204" pitchFamily="50" charset="-128"/>
              </a:rPr>
              <a:t>に追加します。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114</a:t>
            </a:fld>
            <a:endParaRPr kumimoji="1" lang="ja-JP" altLang="en-US"/>
          </a:p>
        </p:txBody>
      </p:sp>
      <p:sp>
        <p:nvSpPr>
          <p:cNvPr id="5" name="Rectangle 1">
            <a:extLst>
              <a:ext uri="{FF2B5EF4-FFF2-40B4-BE49-F238E27FC236}">
                <a16:creationId xmlns:a16="http://schemas.microsoft.com/office/drawing/2014/main" id="{C88FCE2B-518D-4224-80FD-7527A023E110}"/>
              </a:ext>
            </a:extLst>
          </p:cNvPr>
          <p:cNvSpPr>
            <a:spLocks noChangeArrowheads="1"/>
          </p:cNvSpPr>
          <p:nvPr/>
        </p:nvSpPr>
        <p:spPr bwMode="auto">
          <a:xfrm>
            <a:off x="4379053" y="3068588"/>
            <a:ext cx="6367244" cy="17543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'1010'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675049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認証が成功する場合のテストを追加します。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認証に成功するテストの作成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115</a:t>
            </a:fld>
            <a:endParaRPr kumimoji="1" lang="ja-JP" altLang="en-US"/>
          </a:p>
        </p:txBody>
      </p:sp>
      <p:sp>
        <p:nvSpPr>
          <p:cNvPr id="2" name="Rectangle 1">
            <a:extLst>
              <a:ext uri="{FF2B5EF4-FFF2-40B4-BE49-F238E27FC236}">
                <a16:creationId xmlns:a16="http://schemas.microsoft.com/office/drawing/2014/main" id="{564D8F22-7800-46B6-B5BF-1A5F728F8FD1}"/>
              </a:ext>
            </a:extLst>
          </p:cNvPr>
          <p:cNvSpPr>
            <a:spLocks noChangeArrowheads="1"/>
          </p:cNvSpPr>
          <p:nvPr/>
        </p:nvSpPr>
        <p:spPr bwMode="auto">
          <a:xfrm>
            <a:off x="6233020" y="1809907"/>
            <a:ext cx="5679347"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java.nio.file.Paths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148462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16E8980-26F6-4911-8DD7-75AB0C28D6CA}"/>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F4945404-D97F-4786-8982-0D22FB3BD8E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AuthenticationRestApiTest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認証が成功する場合のテストを追加します。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認証に成功するテストの作成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116</a:t>
            </a:fld>
            <a:endParaRPr kumimoji="1" lang="ja-JP" altLang="en-US"/>
          </a:p>
        </p:txBody>
      </p:sp>
      <p:sp>
        <p:nvSpPr>
          <p:cNvPr id="2" name="Rectangle 1">
            <a:extLst>
              <a:ext uri="{FF2B5EF4-FFF2-40B4-BE49-F238E27FC236}">
                <a16:creationId xmlns:a16="http://schemas.microsoft.com/office/drawing/2014/main" id="{564D8F22-7800-46B6-B5BF-1A5F728F8FD1}"/>
              </a:ext>
            </a:extLst>
          </p:cNvPr>
          <p:cNvSpPr>
            <a:spLocks noChangeArrowheads="1"/>
          </p:cNvSpPr>
          <p:nvPr/>
        </p:nvSpPr>
        <p:spPr bwMode="auto">
          <a:xfrm>
            <a:off x="6233020" y="1809907"/>
            <a:ext cx="5679347"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com.example.authentication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java.nio.file.Paths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7502361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パスワードの不一致で認証に失敗する場合のテストを追加します。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パスワードの不一致で認証に失敗するテストの作成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117</a:t>
            </a:fld>
            <a:endParaRPr kumimoji="1" lang="ja-JP" altLang="en-US"/>
          </a:p>
        </p:txBody>
      </p:sp>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2092491"/>
            <a:ext cx="6134243"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345323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D727C41-0304-487A-B463-2E66C0F9522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A721DFF-F185-4445-9694-9390463B4B0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パスワードの不一致で認証に失敗する場合のテストを追加します。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パスワードの不一致で認証に失敗するテストの作成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118</a:t>
            </a:fld>
            <a:endParaRPr kumimoji="1" lang="ja-JP" altLang="en-US"/>
          </a:p>
        </p:txBody>
      </p:sp>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2092491"/>
            <a:ext cx="6134243"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651807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名前の不一致で認証に失敗する場合のテストを追加します。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テストが失敗するので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ログを見て修正してみましょう！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テストは正しいので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プロダクションのコードを修正します。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名前の不一致で認証に失敗するテストの作成</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119</a:t>
            </a:fld>
            <a:endParaRPr kumimoji="1" lang="ja-JP" altLang="en-US"/>
          </a:p>
        </p:txBody>
      </p:sp>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2092491"/>
            <a:ext cx="5799789"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pic>
        <p:nvPicPr>
          <p:cNvPr id="8" name="図 7">
            <a:extLst>
              <a:ext uri="{FF2B5EF4-FFF2-40B4-BE49-F238E27FC236}">
                <a16:creationId xmlns:a16="http://schemas.microsoft.com/office/drawing/2014/main" id="{3466420C-8DF6-48FF-8887-B68366E8501D}"/>
              </a:ext>
            </a:extLst>
          </p:cNvPr>
          <p:cNvPicPr>
            <a:picLocks noChangeAspect="1"/>
          </p:cNvPicPr>
          <p:nvPr/>
        </p:nvPicPr>
        <p:blipFill rotWithShape="1">
          <a:blip r:embed="rId3"/>
          <a:srcRect t="53089"/>
          <a:stretch/>
        </p:blipFill>
        <p:spPr>
          <a:xfrm>
            <a:off x="848733" y="2766082"/>
            <a:ext cx="3605821" cy="1325836"/>
          </a:xfrm>
          <a:prstGeom prst="rect">
            <a:avLst/>
          </a:prstGeom>
        </p:spPr>
      </p:pic>
    </p:spTree>
    <p:extLst>
      <p:ext uri="{BB962C8B-B14F-4D97-AF65-F5344CB8AC3E}">
        <p14:creationId xmlns:p14="http://schemas.microsoft.com/office/powerpoint/2010/main" val="21340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595C38B-419E-4BDC-BB16-77E290B3ED7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AD6897C-2029-4832-A873-564F7B4C853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名前の不一致で認証に失敗するテストの作成</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120</a:t>
            </a:fld>
            <a:endParaRPr kumimoji="1" lang="ja-JP" altLang="en-US"/>
          </a:p>
        </p:txBody>
      </p:sp>
      <p:sp>
        <p:nvSpPr>
          <p:cNvPr id="5" name="Rectangle 1">
            <a:extLst>
              <a:ext uri="{FF2B5EF4-FFF2-40B4-BE49-F238E27FC236}">
                <a16:creationId xmlns:a16="http://schemas.microsoft.com/office/drawing/2014/main" id="{50C6610E-3710-4CAB-8470-16367791AA71}"/>
              </a:ext>
            </a:extLst>
          </p:cNvPr>
          <p:cNvSpPr>
            <a:spLocks noChangeArrowheads="1"/>
          </p:cNvSpPr>
          <p:nvPr/>
        </p:nvSpPr>
        <p:spPr bwMode="auto">
          <a:xfrm>
            <a:off x="5543478" y="2092491"/>
            <a:ext cx="5799789"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でログインできる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パスワードが不一致の場合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ログインに失敗して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401</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"userName"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"password"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"fail"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ログイン</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UNAUTHORIZED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pic>
        <p:nvPicPr>
          <p:cNvPr id="8" name="図 7">
            <a:extLst>
              <a:ext uri="{FF2B5EF4-FFF2-40B4-BE49-F238E27FC236}">
                <a16:creationId xmlns:a16="http://schemas.microsoft.com/office/drawing/2014/main" id="{3466420C-8DF6-48FF-8887-B68366E8501D}"/>
              </a:ext>
            </a:extLst>
          </p:cNvPr>
          <p:cNvPicPr>
            <a:picLocks noChangeAspect="1"/>
          </p:cNvPicPr>
          <p:nvPr/>
        </p:nvPicPr>
        <p:blipFill rotWithShape="1">
          <a:blip r:embed="rId3"/>
          <a:srcRect t="53089"/>
          <a:stretch/>
        </p:blipFill>
        <p:spPr>
          <a:xfrm>
            <a:off x="848733" y="2766082"/>
            <a:ext cx="3605821" cy="1325836"/>
          </a:xfrm>
          <a:prstGeom prst="rect">
            <a:avLst/>
          </a:prstGeom>
        </p:spPr>
      </p:pic>
      <p:sp>
        <p:nvSpPr>
          <p:cNvPr id="16" name="テキスト ボックス 15">
            <a:extLst>
              <a:ext uri="{FF2B5EF4-FFF2-40B4-BE49-F238E27FC236}">
                <a16:creationId xmlns:a16="http://schemas.microsoft.com/office/drawing/2014/main" id="{F622D2FF-7A56-426E-8E72-34FD0A814276}"/>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名前の不一致で認証に失敗する場合のテストを追加します。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テストが失敗するので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ログを見て修正してみましょう！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テストは正しいので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プロダクションのコードを修正します。</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386343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595C38B-419E-4BDC-BB16-77E290B3ED7F}"/>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AD6897C-2029-4832-A873-564F7B4C853E}"/>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修正例</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121</a:t>
            </a:fld>
            <a:endParaRPr kumimoji="1" lang="ja-JP" altLang="en-US"/>
          </a:p>
        </p:txBody>
      </p:sp>
      <p:sp>
        <p:nvSpPr>
          <p:cNvPr id="16" name="テキスト ボックス 15">
            <a:extLst>
              <a:ext uri="{FF2B5EF4-FFF2-40B4-BE49-F238E27FC236}">
                <a16:creationId xmlns:a16="http://schemas.microsoft.com/office/drawing/2014/main" id="{F622D2FF-7A56-426E-8E72-34FD0A814276}"/>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検索データが存在しない場合に</a:t>
            </a:r>
            <a:r>
              <a:rPr kumimoji="1" lang="en-US" altLang="ja-JP" sz="2000" dirty="0" err="1">
                <a:latin typeface="Meiryo UI" panose="020B0604030504040204" pitchFamily="50" charset="-128"/>
                <a:ea typeface="Meiryo UI" panose="020B0604030504040204" pitchFamily="50" charset="-128"/>
              </a:rPr>
              <a:t>NoDataException</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が送出され、</a:t>
            </a:r>
            <a:r>
              <a:rPr kumimoji="1" lang="en-US" altLang="ja-JP" sz="2000" dirty="0">
                <a:latin typeface="Meiryo UI" panose="020B0604030504040204" pitchFamily="50" charset="-128"/>
                <a:ea typeface="Meiryo UI" panose="020B0604030504040204" pitchFamily="50" charset="-128"/>
              </a:rPr>
              <a:t>500</a:t>
            </a:r>
            <a:r>
              <a:rPr kumimoji="1" lang="ja-JP" altLang="en-US" sz="2000" dirty="0">
                <a:latin typeface="Meiryo UI" panose="020B0604030504040204" pitchFamily="50" charset="-128"/>
                <a:ea typeface="Meiryo UI" panose="020B0604030504040204" pitchFamily="50" charset="-128"/>
              </a:rPr>
              <a:t>エラーになっています。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NoDataException</a:t>
            </a:r>
            <a:r>
              <a:rPr kumimoji="1" lang="ja-JP" altLang="en-US" sz="2000" dirty="0">
                <a:latin typeface="Meiryo UI" panose="020B0604030504040204" pitchFamily="50" charset="-128"/>
                <a:ea typeface="Meiryo UI" panose="020B0604030504040204" pitchFamily="50" charset="-128"/>
              </a:rPr>
              <a:t>発生時に認証失敗となるように修正します。</a:t>
            </a:r>
            <a:endParaRPr kumimoji="1" lang="en-US" altLang="ja-JP" sz="2000" dirty="0">
              <a:latin typeface="Meiryo UI" panose="020B0604030504040204" pitchFamily="50" charset="-128"/>
              <a:ea typeface="Meiryo UI" panose="020B0604030504040204" pitchFamily="50" charset="-128"/>
            </a:endParaRPr>
          </a:p>
        </p:txBody>
      </p:sp>
      <p:sp>
        <p:nvSpPr>
          <p:cNvPr id="7" name="Rectangle 2">
            <a:extLst>
              <a:ext uri="{FF2B5EF4-FFF2-40B4-BE49-F238E27FC236}">
                <a16:creationId xmlns:a16="http://schemas.microsoft.com/office/drawing/2014/main" id="{33918185-0AA3-48E4-841D-2C92F6141079}"/>
              </a:ext>
            </a:extLst>
          </p:cNvPr>
          <p:cNvSpPr>
            <a:spLocks noChangeArrowheads="1"/>
          </p:cNvSpPr>
          <p:nvPr/>
        </p:nvSpPr>
        <p:spPr bwMode="auto">
          <a:xfrm>
            <a:off x="601189" y="2941741"/>
            <a:ext cx="6452555" cy="355481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AuthenticationService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AuthenticationResult authenticate(String userName, String password)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AccountEntity accountEntity = findAccount(userName);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if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accountEntity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nameNotFound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if (!password.equals(accountEntity.getPassword()))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AuthenticationResult.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passwordMismatch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AuthenticationResult.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(accountEntity.getUserId());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AccountEntity findAccount(String userName)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Map&lt;String, String&gt; condition = Map.</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of</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("userName", userName);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return UniversalDao.</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(AccountEntity.class, "FIND_BY_USERNAME", condition);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catch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NoDataException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6" name="Rectangle 1">
            <a:extLst>
              <a:ext uri="{FF2B5EF4-FFF2-40B4-BE49-F238E27FC236}">
                <a16:creationId xmlns:a16="http://schemas.microsoft.com/office/drawing/2014/main" id="{8F75F321-0FBD-4E14-8174-8068BB9F39B7}"/>
              </a:ext>
            </a:extLst>
          </p:cNvPr>
          <p:cNvSpPr>
            <a:spLocks noChangeArrowheads="1"/>
          </p:cNvSpPr>
          <p:nvPr/>
        </p:nvSpPr>
        <p:spPr bwMode="auto">
          <a:xfrm>
            <a:off x="7264365" y="864249"/>
            <a:ext cx="4815674" cy="563231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com.example.authentication.application;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AuthenticationResult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Status status;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String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AuthenticationResult(Status status, String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this.status = status;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this.userId =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static AuthenticationResult success(String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new AuthenticationResult(Status.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AuthenticationResult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nameNotFound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AuthenticationResult(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NAME_NOT_FOUND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static AuthenticationResult passwordMismatch()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new AuthenticationResult(Status.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PASSWORD_MISMATCH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null);</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boolean isFailed()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status != 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String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if (isFailed())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throw new UnsupportedOperationException();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enum Status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SUCCESS</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NAME_NOT_FOUND</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PASSWORD_MISMATCH</a:t>
            </a:r>
            <a:b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7992158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ログアウトの作成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122</a:t>
            </a:fld>
            <a:endParaRPr kumimoji="1" lang="ja-JP" altLang="en-US"/>
          </a:p>
        </p:txBody>
      </p:sp>
    </p:spTree>
    <p:extLst>
      <p:ext uri="{BB962C8B-B14F-4D97-AF65-F5344CB8AC3E}">
        <p14:creationId xmlns:p14="http://schemas.microsoft.com/office/powerpoint/2010/main" val="21853202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123</a:t>
            </a:fld>
            <a:endParaRPr kumimoji="1" lang="ja-JP" altLang="en-US"/>
          </a:p>
        </p:txBody>
      </p:sp>
      <p:sp>
        <p:nvSpPr>
          <p:cNvPr id="2" name="Rectangle 1">
            <a:extLst>
              <a:ext uri="{FF2B5EF4-FFF2-40B4-BE49-F238E27FC236}">
                <a16:creationId xmlns:a16="http://schemas.microsoft.com/office/drawing/2014/main" id="{47E63339-BDF0-43C9-B49B-B917D798443D}"/>
              </a:ext>
            </a:extLst>
          </p:cNvPr>
          <p:cNvSpPr>
            <a:spLocks noChangeArrowheads="1"/>
          </p:cNvSpPr>
          <p:nvPr/>
        </p:nvSpPr>
        <p:spPr bwMode="auto">
          <a:xfrm>
            <a:off x="2516698" y="1536174"/>
            <a:ext cx="2860645" cy="18928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/api/logout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ログアウト</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ログイン中である場合、ログアウトする。</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users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logout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'204'</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No Content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Forbidden</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5593741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AuthenticationAction</a:t>
            </a:r>
            <a:r>
              <a:rPr kumimoji="1" lang="ja-JP" altLang="en-US" sz="2000" dirty="0">
                <a:latin typeface="Meiryo UI" panose="020B0604030504040204" pitchFamily="50" charset="-128"/>
                <a:ea typeface="Meiryo UI" panose="020B0604030504040204" pitchFamily="50" charset="-128"/>
              </a:rPr>
              <a:t>クラスに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ログアウト用の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テストも追加して、テストします。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ログアウトの作成</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テスト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124</a:t>
            </a:fld>
            <a:endParaRPr kumimoji="1" lang="ja-JP" altLang="en-US"/>
          </a:p>
        </p:txBody>
      </p:sp>
      <p:sp>
        <p:nvSpPr>
          <p:cNvPr id="2" name="Rectangle 1">
            <a:extLst>
              <a:ext uri="{FF2B5EF4-FFF2-40B4-BE49-F238E27FC236}">
                <a16:creationId xmlns:a16="http://schemas.microsoft.com/office/drawing/2014/main" id="{6DB7FE61-053F-4069-AE4F-7A4BB9D8CB5C}"/>
              </a:ext>
            </a:extLst>
          </p:cNvPr>
          <p:cNvSpPr>
            <a:spLocks noChangeArrowheads="1"/>
          </p:cNvSpPr>
          <p:nvPr/>
        </p:nvSpPr>
        <p:spPr bwMode="auto">
          <a:xfrm>
            <a:off x="5777219" y="2352936"/>
            <a:ext cx="3775045" cy="7848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48FB7325-FC00-4B4F-AAE8-7FE32A1AAF0C}"/>
              </a:ext>
            </a:extLst>
          </p:cNvPr>
          <p:cNvSpPr>
            <a:spLocks noChangeArrowheads="1"/>
          </p:cNvSpPr>
          <p:nvPr/>
        </p:nvSpPr>
        <p:spPr bwMode="auto">
          <a:xfrm>
            <a:off x="5777219" y="3594511"/>
            <a:ext cx="510050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でログアウトできる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ログアウト</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34663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B6CDD105-BFF8-476B-80C2-767DBA38A7B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FC4131D-1475-4B6A-99D5-02671C10A837}"/>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AuthenticationAction</a:t>
            </a:r>
            <a:r>
              <a:rPr kumimoji="1" lang="ja-JP" altLang="en-US" sz="2000" dirty="0">
                <a:latin typeface="Meiryo UI" panose="020B0604030504040204" pitchFamily="50" charset="-128"/>
                <a:ea typeface="Meiryo UI" panose="020B0604030504040204" pitchFamily="50" charset="-128"/>
              </a:rPr>
              <a:t>クラスに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ログアウト用の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テストも追加して、テストします。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ログアウトの作成</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テスト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125</a:t>
            </a:fld>
            <a:endParaRPr kumimoji="1" lang="ja-JP" altLang="en-US"/>
          </a:p>
        </p:txBody>
      </p:sp>
      <p:sp>
        <p:nvSpPr>
          <p:cNvPr id="2" name="Rectangle 1">
            <a:extLst>
              <a:ext uri="{FF2B5EF4-FFF2-40B4-BE49-F238E27FC236}">
                <a16:creationId xmlns:a16="http://schemas.microsoft.com/office/drawing/2014/main" id="{6DB7FE61-053F-4069-AE4F-7A4BB9D8CB5C}"/>
              </a:ext>
            </a:extLst>
          </p:cNvPr>
          <p:cNvSpPr>
            <a:spLocks noChangeArrowheads="1"/>
          </p:cNvSpPr>
          <p:nvPr/>
        </p:nvSpPr>
        <p:spPr bwMode="auto">
          <a:xfrm>
            <a:off x="5777219" y="2352936"/>
            <a:ext cx="3775045" cy="7848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ExecutionContext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SessionUtil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(executionContext);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48FB7325-FC00-4B4F-AAE8-7FE32A1AAF0C}"/>
              </a:ext>
            </a:extLst>
          </p:cNvPr>
          <p:cNvSpPr>
            <a:spLocks noChangeArrowheads="1"/>
          </p:cNvSpPr>
          <p:nvPr/>
        </p:nvSpPr>
        <p:spPr bwMode="auto">
          <a:xfrm>
            <a:off x="5777219" y="3594511"/>
            <a:ext cx="510050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でログアウトできる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ログアウト</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NO_CONTENT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"logout"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847891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126</a:t>
            </a:fld>
            <a:endParaRPr kumimoji="1" lang="ja-JP" altLang="en-US"/>
          </a:p>
        </p:txBody>
      </p:sp>
    </p:spTree>
    <p:extLst>
      <p:ext uri="{BB962C8B-B14F-4D97-AF65-F5344CB8AC3E}">
        <p14:creationId xmlns:p14="http://schemas.microsoft.com/office/powerpoint/2010/main" val="29550019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8390"/>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クロージング</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127</a:t>
            </a:fld>
            <a:endParaRPr kumimoji="1" lang="ja-JP" altLang="en-US"/>
          </a:p>
        </p:txBody>
      </p:sp>
    </p:spTree>
    <p:extLst>
      <p:ext uri="{BB962C8B-B14F-4D97-AF65-F5344CB8AC3E}">
        <p14:creationId xmlns:p14="http://schemas.microsoft.com/office/powerpoint/2010/main" val="5934174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プロダクションレディマイクロサービス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https://www.amazon.co.jp/dp/4873118158</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ハンズオンでは</a:t>
            </a: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の機能開発を取り上げました。</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を実サービスとして本番環境に投入していくためには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機能面だけでなく、非機能面を実装していく必要があります。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プロダクションレディ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128</a:t>
            </a:fld>
            <a:endParaRPr kumimoji="1" lang="ja-JP" altLang="en-US" dirty="0"/>
          </a:p>
        </p:txBody>
      </p:sp>
    </p:spTree>
    <p:extLst>
      <p:ext uri="{BB962C8B-B14F-4D97-AF65-F5344CB8AC3E}">
        <p14:creationId xmlns:p14="http://schemas.microsoft.com/office/powerpoint/2010/main" val="20660734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セキュリティ</a:t>
            </a: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データ</a:t>
            </a:r>
            <a:endParaRPr kumimoji="1" lang="en-US" altLang="ja-JP" sz="2000" dirty="0">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1779746"/>
            <a:ext cx="2648350"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CSRF</a:t>
            </a:r>
            <a:r>
              <a:rPr kumimoji="1" lang="ja-JP" altLang="en-US" sz="2000" dirty="0">
                <a:solidFill>
                  <a:schemeClr val="tx1"/>
                </a:solidFill>
                <a:latin typeface="Meiryo UI" panose="020B0604030504040204" pitchFamily="50" charset="-128"/>
                <a:ea typeface="Meiryo UI" panose="020B0604030504040204" pitchFamily="50" charset="-128"/>
              </a:rPr>
              <a:t>（クロスサイトリクエストフォージェリ）</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6693021" y="1252589"/>
            <a:ext cx="2169623" cy="833120"/>
          </a:xfrm>
          <a:prstGeom prst="wedgeRoundRectCallout">
            <a:avLst>
              <a:gd name="adj1" fmla="val 21074"/>
              <a:gd name="adj2" fmla="val 68513"/>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バリデーション</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2909008"/>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CORS</a:t>
            </a:r>
            <a:r>
              <a:rPr kumimoji="1" lang="ja-JP" altLang="en-US" sz="2000" dirty="0">
                <a:solidFill>
                  <a:schemeClr val="tx1"/>
                </a:solidFill>
                <a:latin typeface="Meiryo UI" panose="020B0604030504040204" pitchFamily="50" charset="-128"/>
                <a:ea typeface="Meiryo UI" panose="020B0604030504040204" pitchFamily="50" charset="-128"/>
              </a:rPr>
              <a:t>（オリジン間リソース共有）</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XSS</a:t>
            </a:r>
            <a:r>
              <a:rPr kumimoji="1" lang="ja-JP" altLang="en-US" sz="2000" dirty="0">
                <a:solidFill>
                  <a:schemeClr val="tx1"/>
                </a:solidFill>
                <a:latin typeface="Meiryo UI" panose="020B0604030504040204" pitchFamily="50" charset="-128"/>
                <a:ea typeface="Meiryo UI" panose="020B0604030504040204" pitchFamily="50" charset="-128"/>
              </a:rPr>
              <a:t>（クロスサイトスクリプティング）</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129</a:t>
            </a:fld>
            <a:endParaRPr kumimoji="1" lang="ja-JP" altLang="en-US"/>
          </a:p>
        </p:txBody>
      </p:sp>
      <p:sp>
        <p:nvSpPr>
          <p:cNvPr id="4" name="吹き出し: 角を丸めた四角形 3">
            <a:extLst>
              <a:ext uri="{FF2B5EF4-FFF2-40B4-BE49-F238E27FC236}">
                <a16:creationId xmlns:a16="http://schemas.microsoft.com/office/drawing/2014/main" id="{219F04E3-5520-4E59-8132-41AA9B26BF0D}"/>
              </a:ext>
            </a:extLst>
          </p:cNvPr>
          <p:cNvSpPr/>
          <p:nvPr/>
        </p:nvSpPr>
        <p:spPr>
          <a:xfrm>
            <a:off x="9380740" y="657147"/>
            <a:ext cx="2354062" cy="833120"/>
          </a:xfrm>
          <a:prstGeom prst="wedgeRoundRectCallout">
            <a:avLst>
              <a:gd name="adj1" fmla="val -59165"/>
              <a:gd name="adj2" fmla="val 34157"/>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SQL</a:t>
            </a:r>
            <a:r>
              <a:rPr kumimoji="1" lang="ja-JP" altLang="en-US" sz="2000" dirty="0">
                <a:solidFill>
                  <a:schemeClr val="tx1"/>
                </a:solidFill>
                <a:latin typeface="Meiryo UI" panose="020B0604030504040204" pitchFamily="50" charset="-128"/>
                <a:ea typeface="Meiryo UI" panose="020B0604030504040204" pitchFamily="50" charset="-128"/>
              </a:rPr>
              <a:t>インジェクション</a:t>
            </a:r>
          </a:p>
        </p:txBody>
      </p:sp>
      <p:sp>
        <p:nvSpPr>
          <p:cNvPr id="5" name="吹き出し: 角を丸めた四角形 4">
            <a:extLst>
              <a:ext uri="{FF2B5EF4-FFF2-40B4-BE49-F238E27FC236}">
                <a16:creationId xmlns:a16="http://schemas.microsoft.com/office/drawing/2014/main" id="{5192F0B3-8500-4CAE-9204-2854BD959C4B}"/>
              </a:ext>
            </a:extLst>
          </p:cNvPr>
          <p:cNvSpPr/>
          <p:nvPr/>
        </p:nvSpPr>
        <p:spPr>
          <a:xfrm>
            <a:off x="9380739" y="3951035"/>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認証</a:t>
            </a:r>
          </a:p>
        </p:txBody>
      </p:sp>
      <p:sp>
        <p:nvSpPr>
          <p:cNvPr id="7" name="吹き出し: 角を丸めた四角形 6">
            <a:extLst>
              <a:ext uri="{FF2B5EF4-FFF2-40B4-BE49-F238E27FC236}">
                <a16:creationId xmlns:a16="http://schemas.microsoft.com/office/drawing/2014/main" id="{FC581132-494D-4B09-9B88-61FA58143795}"/>
              </a:ext>
            </a:extLst>
          </p:cNvPr>
          <p:cNvSpPr/>
          <p:nvPr/>
        </p:nvSpPr>
        <p:spPr>
          <a:xfrm>
            <a:off x="9380739" y="497714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アクセス制限</a:t>
            </a:r>
          </a:p>
        </p:txBody>
      </p:sp>
      <p:sp>
        <p:nvSpPr>
          <p:cNvPr id="8" name="吹き出し: 角を丸めた四角形 7">
            <a:extLst>
              <a:ext uri="{FF2B5EF4-FFF2-40B4-BE49-F238E27FC236}">
                <a16:creationId xmlns:a16="http://schemas.microsoft.com/office/drawing/2014/main" id="{C4EE6E66-78CB-4533-9CA6-0534C2389FAD}"/>
              </a:ext>
            </a:extLst>
          </p:cNvPr>
          <p:cNvSpPr/>
          <p:nvPr/>
        </p:nvSpPr>
        <p:spPr>
          <a:xfrm>
            <a:off x="6693022" y="5003064"/>
            <a:ext cx="2169623" cy="833120"/>
          </a:xfrm>
          <a:prstGeom prst="wedgeRoundRectCallout">
            <a:avLst>
              <a:gd name="adj1" fmla="val 20341"/>
              <a:gd name="adj2" fmla="val -6723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アクセスログ</a:t>
            </a:r>
          </a:p>
        </p:txBody>
      </p:sp>
    </p:spTree>
    <p:extLst>
      <p:ext uri="{BB962C8B-B14F-4D97-AF65-F5344CB8AC3E}">
        <p14:creationId xmlns:p14="http://schemas.microsoft.com/office/powerpoint/2010/main" val="3125257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、その前に</a:t>
            </a:r>
            <a:r>
              <a:rPr kumimoji="1" lang="en-US" altLang="ja-JP" sz="2800" b="1" dirty="0">
                <a:latin typeface="Meiryo UI" panose="020B0604030504040204" pitchFamily="50" charset="-128"/>
                <a:ea typeface="Meiryo UI" panose="020B0604030504040204" pitchFamily="50" charset="-128"/>
              </a:rPr>
              <a:t>Web</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を返します。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A2894D2-F72D-497E-AACF-B58BF7F898A3}"/>
              </a:ext>
            </a:extLst>
          </p:cNvPr>
          <p:cNvSpPr txBox="1"/>
          <p:nvPr/>
        </p:nvSpPr>
        <p:spPr>
          <a:xfrm>
            <a:off x="8743950" y="6079063"/>
            <a:ext cx="3448050"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アイコンは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FLAT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ICON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DESIGN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http://flat-icon-design.com/</a:t>
            </a:r>
          </a:p>
        </p:txBody>
      </p:sp>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HTML</a:t>
            </a: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Web</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endParaRPr kumimoji="1" lang="en-US" altLang="ja-JP" sz="20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D44D4717-9FE2-494B-B4A9-5D87F775B86C}"/>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19430401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クラウド環境を前提とし、クラウド環境をフル活用できるように最適化されたアプリケーション。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例えば、クラウドの伸縮性を活かせるように、アプリケーションが状態を持たないようにする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といった対応が必要になります。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伸縮性＝スケールアウト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スケールイン＝アクセス数に応じてサーバを増やしたり減らしたり</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Twelve-Factor App</a:t>
            </a: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https://12factor.net/ja/</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Heroku</a:t>
            </a:r>
            <a:r>
              <a:rPr kumimoji="1" lang="ja-JP" altLang="en-US" sz="2000" dirty="0">
                <a:latin typeface="Meiryo UI" panose="020B0604030504040204" pitchFamily="50" charset="-128"/>
                <a:ea typeface="Meiryo UI" panose="020B0604030504040204" pitchFamily="50" charset="-128"/>
              </a:rPr>
              <a:t>のエンジニアが提唱したシステム開発の方法論で、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クラウド環境に適したシステムを開発するときに考慮すべきことを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の要素（</a:t>
            </a:r>
            <a:r>
              <a:rPr kumimoji="1" lang="en-US" altLang="ja-JP" sz="2000" dirty="0">
                <a:latin typeface="Meiryo UI" panose="020B0604030504040204" pitchFamily="50" charset="-128"/>
                <a:ea typeface="Meiryo UI" panose="020B0604030504040204" pitchFamily="50" charset="-128"/>
              </a:rPr>
              <a:t>Twelve-Factor</a:t>
            </a:r>
            <a:r>
              <a:rPr kumimoji="1" lang="ja-JP" altLang="en-US" sz="2000" dirty="0">
                <a:latin typeface="Meiryo UI" panose="020B0604030504040204" pitchFamily="50" charset="-128"/>
                <a:ea typeface="Meiryo UI" panose="020B0604030504040204" pitchFamily="50" charset="-128"/>
              </a:rPr>
              <a:t>）にまとめたもの。</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hlinkClick r:id="rId4"/>
              </a:rPr>
              <a:t>Nablarch</a:t>
            </a:r>
            <a:r>
              <a:rPr kumimoji="1" lang="ja-JP" altLang="en-US" sz="2000" dirty="0">
                <a:latin typeface="Meiryo UI" panose="020B0604030504040204" pitchFamily="50" charset="-128"/>
                <a:ea typeface="Meiryo UI" panose="020B0604030504040204" pitchFamily="50" charset="-128"/>
                <a:hlinkClick r:id="rId4"/>
              </a:rPr>
              <a:t>クラウドネイティブ対応</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クラウドネイティブ</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130</a:t>
            </a:fld>
            <a:endParaRPr kumimoji="1" lang="ja-JP" altLang="en-US" dirty="0"/>
          </a:p>
        </p:txBody>
      </p:sp>
    </p:spTree>
    <p:extLst>
      <p:ext uri="{BB962C8B-B14F-4D97-AF65-F5344CB8AC3E}">
        <p14:creationId xmlns:p14="http://schemas.microsoft.com/office/powerpoint/2010/main" val="4146165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でハンズオン資料を公開しています。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 + REST API</a:t>
            </a:r>
            <a:r>
              <a:rPr kumimoji="1" lang="ja-JP" altLang="en-US" sz="2000" dirty="0">
                <a:highlight>
                  <a:srgbClr val="FFFF00"/>
                </a:highlight>
                <a:latin typeface="Meiryo UI" panose="020B0604030504040204" pitchFamily="50" charset="-128"/>
                <a:ea typeface="Meiryo UI" panose="020B0604030504040204" pitchFamily="50" charset="-128"/>
              </a:rPr>
              <a:t>構成のサービス開発リファレンス</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4"/>
              </a:rPr>
              <a:t>https://fintan.jp/?p=5952</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方式設計ガイド、コード例、ハンズオンコンテンツ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技術ネタのブログも公開していますのでぜひ覗いてみてください。</a:t>
            </a: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ハンズオンはいかがでしたか？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131</a:t>
            </a:fld>
            <a:endParaRPr kumimoji="1" lang="ja-JP" altLang="en-US"/>
          </a:p>
        </p:txBody>
      </p:sp>
    </p:spTree>
    <p:extLst>
      <p:ext uri="{BB962C8B-B14F-4D97-AF65-F5344CB8AC3E}">
        <p14:creationId xmlns:p14="http://schemas.microsoft.com/office/powerpoint/2010/main" val="6844180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11</a:t>
            </a:r>
            <a:r>
              <a:rPr kumimoji="1" lang="ja-JP" altLang="en-US" sz="2000" dirty="0">
                <a:highlight>
                  <a:srgbClr val="FFFF00"/>
                </a:highlight>
                <a:latin typeface="Meiryo UI" panose="020B0604030504040204" pitchFamily="50" charset="-128"/>
                <a:ea typeface="Meiryo UI" panose="020B0604030504040204" pitchFamily="50" charset="-128"/>
              </a:rPr>
              <a:t>月　モバイルハンズオン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12</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DevOps</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132</a:t>
            </a:fld>
            <a:endParaRPr kumimoji="1" lang="ja-JP" altLang="en-US"/>
          </a:p>
        </p:txBody>
      </p:sp>
    </p:spTree>
    <p:extLst>
      <p:ext uri="{BB962C8B-B14F-4D97-AF65-F5344CB8AC3E}">
        <p14:creationId xmlns:p14="http://schemas.microsoft.com/office/powerpoint/2010/main" val="3702023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133</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21005256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134</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5111542" cy="3832326"/>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944401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135</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6369709" y="355787"/>
            <a:ext cx="550601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キャリア採用のエントリーページ</a:t>
            </a: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5"/>
              </a:rPr>
              <a:t>https://hrmos.co/pages/tissaiyo/jobs/20100400011</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858527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136</a:t>
            </a:fld>
            <a:endParaRPr kumimoji="1" lang="ja-JP" altLang="en-US"/>
          </a:p>
        </p:txBody>
      </p:sp>
    </p:spTree>
    <p:extLst>
      <p:ext uri="{BB962C8B-B14F-4D97-AF65-F5344CB8AC3E}">
        <p14:creationId xmlns:p14="http://schemas.microsoft.com/office/powerpoint/2010/main" val="5993350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dirty="0">
                <a:solidFill>
                  <a:srgbClr val="FF0066"/>
                </a:solidFill>
                <a:latin typeface="Meiryo UI" panose="020B0604030504040204" pitchFamily="50" charset="-128"/>
                <a:ea typeface="Meiryo UI" panose="020B0604030504040204" pitchFamily="50" charset="-128"/>
              </a:rPr>
              <a:t>Thank you</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137</a:t>
            </a:fld>
            <a:endParaRPr kumimoji="1" lang="ja-JP" altLang="en-US"/>
          </a:p>
        </p:txBody>
      </p:sp>
    </p:spTree>
    <p:extLst>
      <p:ext uri="{BB962C8B-B14F-4D97-AF65-F5344CB8AC3E}">
        <p14:creationId xmlns:p14="http://schemas.microsoft.com/office/powerpoint/2010/main" val="20948142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付録</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138</a:t>
            </a:fld>
            <a:endParaRPr kumimoji="1" lang="ja-JP" altLang="en-US"/>
          </a:p>
        </p:txBody>
      </p:sp>
    </p:spTree>
    <p:extLst>
      <p:ext uri="{BB962C8B-B14F-4D97-AF65-F5344CB8AC3E}">
        <p14:creationId xmlns:p14="http://schemas.microsoft.com/office/powerpoint/2010/main" val="5574553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登録の作成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139</a:t>
            </a:fld>
            <a:endParaRPr kumimoji="1" lang="ja-JP" altLang="en-US"/>
          </a:p>
        </p:txBody>
      </p:sp>
    </p:spTree>
    <p:extLst>
      <p:ext uri="{BB962C8B-B14F-4D97-AF65-F5344CB8AC3E}">
        <p14:creationId xmlns:p14="http://schemas.microsoft.com/office/powerpoint/2010/main" val="160276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になると</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リクエストするとデータが返ってきます。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データ</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bg1">
                  <a:lumMod val="75000"/>
                </a:schemeClr>
              </a:solidFill>
              <a:latin typeface="Meiryo UI" panose="020B0604030504040204" pitchFamily="50" charset="-128"/>
              <a:ea typeface="Meiryo UI" panose="020B0604030504040204" pitchFamily="50" charset="-128"/>
            </a:endParaRPr>
          </a:p>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処理結果に応じた</a:t>
            </a:r>
            <a:r>
              <a:rPr kumimoji="1" lang="en-US" altLang="ja-JP" sz="2000" dirty="0">
                <a:solidFill>
                  <a:schemeClr val="bg1">
                    <a:lumMod val="75000"/>
                  </a:schemeClr>
                </a:solidFill>
                <a:latin typeface="Meiryo UI" panose="020B0604030504040204" pitchFamily="50" charset="-128"/>
                <a:ea typeface="Meiryo UI" panose="020B0604030504040204" pitchFamily="50" charset="-128"/>
              </a:rPr>
              <a:t>HTML</a:t>
            </a:r>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を作る</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操作に応じた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34694062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登録</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140</a:t>
            </a:fld>
            <a:endParaRPr kumimoji="1" lang="ja-JP" altLang="en-US"/>
          </a:p>
        </p:txBody>
      </p:sp>
      <p:sp>
        <p:nvSpPr>
          <p:cNvPr id="5" name="Rectangle 1">
            <a:extLst>
              <a:ext uri="{FF2B5EF4-FFF2-40B4-BE49-F238E27FC236}">
                <a16:creationId xmlns:a16="http://schemas.microsoft.com/office/drawing/2014/main" id="{C2B3982F-69EE-4600-B541-07359A1207F9}"/>
              </a:ext>
            </a:extLst>
          </p:cNvPr>
          <p:cNvSpPr>
            <a:spLocks noChangeArrowheads="1"/>
          </p:cNvSpPr>
          <p:nvPr/>
        </p:nvSpPr>
        <p:spPr bwMode="auto">
          <a:xfrm>
            <a:off x="2709760" y="1294191"/>
            <a:ext cx="3386240"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endParaRPr kumimoji="0" lang="en-US"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の登録</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todos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を登録する。</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requestBody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true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object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のタイトル</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additionalProperties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やること３</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8" name="Rectangle 1">
            <a:extLst>
              <a:ext uri="{FF2B5EF4-FFF2-40B4-BE49-F238E27FC236}">
                <a16:creationId xmlns:a16="http://schemas.microsoft.com/office/drawing/2014/main" id="{29FE3556-0881-437B-A392-DB78BDAA0AAA}"/>
              </a:ext>
            </a:extLst>
          </p:cNvPr>
          <p:cNvSpPr>
            <a:spLocks noChangeArrowheads="1"/>
          </p:cNvSpPr>
          <p:nvPr/>
        </p:nvSpPr>
        <p:spPr bwMode="auto">
          <a:xfrm>
            <a:off x="6257185" y="3472661"/>
            <a:ext cx="3386240" cy="24468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'200'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OK</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'#/components/schemas/Todo'</a:t>
            </a:r>
            <a:b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2003</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やること３</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Bad Request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Forbidden</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6052834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登録の作成対象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141</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accent4"/>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9052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142</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3637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143</a:t>
            </a:fld>
            <a:endParaRPr kumimoji="1" lang="ja-JP" altLang="en-US" dirty="0"/>
          </a:p>
        </p:txBody>
      </p:sp>
      <p:sp>
        <p:nvSpPr>
          <p:cNvPr id="2" name="Rectangle 1">
            <a:extLst>
              <a:ext uri="{FF2B5EF4-FFF2-40B4-BE49-F238E27FC236}">
                <a16:creationId xmlns:a16="http://schemas.microsoft.com/office/drawing/2014/main" id="{E0BAF900-D18B-4F54-911F-EFFB234D7226}"/>
              </a:ext>
            </a:extLst>
          </p:cNvPr>
          <p:cNvSpPr>
            <a:spLocks noChangeArrowheads="1"/>
          </p:cNvSpPr>
          <p:nvPr/>
        </p:nvSpPr>
        <p:spPr bwMode="auto">
          <a:xfrm>
            <a:off x="6575821" y="2379744"/>
            <a:ext cx="2870181" cy="23083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interface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list(UserId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1100663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BBAAA77-270C-4A02-89D5-B6C9ACBD4BE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CDF3547-27F3-4F5E-9A19-4A86C5EC06C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144</a:t>
            </a:fld>
            <a:endParaRPr kumimoji="1" lang="ja-JP" altLang="en-US" dirty="0"/>
          </a:p>
        </p:txBody>
      </p:sp>
      <p:sp>
        <p:nvSpPr>
          <p:cNvPr id="11" name="Rectangle 1">
            <a:extLst>
              <a:ext uri="{FF2B5EF4-FFF2-40B4-BE49-F238E27FC236}">
                <a16:creationId xmlns:a16="http://schemas.microsoft.com/office/drawing/2014/main" id="{B0E575E2-77D9-4061-BC44-94331773F58A}"/>
              </a:ext>
            </a:extLst>
          </p:cNvPr>
          <p:cNvSpPr>
            <a:spLocks noChangeArrowheads="1"/>
          </p:cNvSpPr>
          <p:nvPr/>
        </p:nvSpPr>
        <p:spPr bwMode="auto">
          <a:xfrm>
            <a:off x="6575821" y="2379744"/>
            <a:ext cx="2870181" cy="23083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interface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list(UserId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0068444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err="1">
                <a:latin typeface="Meiryo UI" panose="020B0604030504040204" pitchFamily="50" charset="-128"/>
                <a:ea typeface="Meiryo UI" panose="020B0604030504040204" pitchFamily="50" charset="-128"/>
              </a:rPr>
              <a:t>addTodo</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145</a:t>
            </a:fld>
            <a:endParaRPr kumimoji="1" lang="ja-JP" altLang="en-US" dirty="0"/>
          </a:p>
        </p:txBody>
      </p:sp>
      <p:sp>
        <p:nvSpPr>
          <p:cNvPr id="7" name="Rectangle 2">
            <a:extLst>
              <a:ext uri="{FF2B5EF4-FFF2-40B4-BE49-F238E27FC236}">
                <a16:creationId xmlns:a16="http://schemas.microsoft.com/office/drawing/2014/main" id="{BD2948AC-3F42-4541-918E-26564B8E28C7}"/>
              </a:ext>
            </a:extLst>
          </p:cNvPr>
          <p:cNvSpPr>
            <a:spLocks noChangeArrowheads="1"/>
          </p:cNvSpPr>
          <p:nvPr/>
        </p:nvSpPr>
        <p:spPr bwMode="auto">
          <a:xfrm>
            <a:off x="5310231" y="2072798"/>
            <a:ext cx="6103942"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TodoRepository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TodoService(TodoRepository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this.todoRepository =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todos = todoRepository.list(userId);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5115120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37F9896-238D-408E-B18F-24A052344146}"/>
              </a:ext>
            </a:extLst>
          </p:cNvPr>
          <p:cNvSpPr/>
          <p:nvPr/>
        </p:nvSpPr>
        <p:spPr>
          <a:xfrm>
            <a:off x="0" y="25167"/>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83B8CA68-D3DC-4BC8-8EEE-DC85EDE7E8F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err="1">
                <a:latin typeface="Meiryo UI" panose="020B0604030504040204" pitchFamily="50" charset="-128"/>
                <a:ea typeface="Meiryo UI" panose="020B0604030504040204" pitchFamily="50" charset="-128"/>
              </a:rPr>
              <a:t>addTodo</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146</a:t>
            </a:fld>
            <a:endParaRPr kumimoji="1" lang="ja-JP" altLang="en-US" dirty="0"/>
          </a:p>
        </p:txBody>
      </p:sp>
      <p:sp>
        <p:nvSpPr>
          <p:cNvPr id="11" name="Rectangle 2">
            <a:extLst>
              <a:ext uri="{FF2B5EF4-FFF2-40B4-BE49-F238E27FC236}">
                <a16:creationId xmlns:a16="http://schemas.microsoft.com/office/drawing/2014/main" id="{3AAE01BD-F700-47E6-B3B6-729B7BFEE943}"/>
              </a:ext>
            </a:extLst>
          </p:cNvPr>
          <p:cNvSpPr>
            <a:spLocks noChangeArrowheads="1"/>
          </p:cNvSpPr>
          <p:nvPr/>
        </p:nvSpPr>
        <p:spPr bwMode="auto">
          <a:xfrm>
            <a:off x="5310231" y="2072798"/>
            <a:ext cx="6103942"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TodoRepository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TodoService(TodoRepository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this.todoRepository = 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todos = todoRepository.list(userId);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9792162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147</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accent4"/>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2741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db</a:t>
            </a:r>
            <a:r>
              <a:rPr kumimoji="1" lang="en-US" altLang="ja-JP" sz="2000" dirty="0">
                <a:latin typeface="Meiryo UI" panose="020B0604030504040204" pitchFamily="50" charset="-128"/>
                <a:ea typeface="Meiryo UI" panose="020B0604030504040204" pitchFamily="50" charset="-128"/>
              </a:rPr>
              <a:t>/migration/V1__create_table.sql</a:t>
            </a:r>
            <a:r>
              <a:rPr kumimoji="1" lang="ja-JP" altLang="en-US" sz="2000" dirty="0">
                <a:latin typeface="Meiryo UI" panose="020B0604030504040204" pitchFamily="50" charset="-128"/>
                <a:ea typeface="Meiryo UI" panose="020B0604030504040204" pitchFamily="50" charset="-128"/>
              </a:rPr>
              <a:t>ファイルには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todo_id</a:t>
            </a:r>
            <a:r>
              <a:rPr kumimoji="1" lang="ja-JP" altLang="en-US" sz="2000" dirty="0">
                <a:latin typeface="Meiryo UI" panose="020B0604030504040204" pitchFamily="50" charset="-128"/>
                <a:ea typeface="Meiryo UI" panose="020B0604030504040204" pitchFamily="50" charset="-128"/>
              </a:rPr>
              <a:t>というシーケンスオブジェクト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を定義しています。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このシーケンスオブジェクトに対応する</a:t>
            </a: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主キーを使用した処理ではないため</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TodoIdSequence</a:t>
            </a:r>
            <a:r>
              <a:rPr kumimoji="1" lang="ja-JP" altLang="en-US" sz="2800" b="1" dirty="0">
                <a:latin typeface="Meiryo UI" panose="020B0604030504040204" pitchFamily="50" charset="-128"/>
                <a:ea typeface="Meiryo UI" panose="020B0604030504040204" pitchFamily="50" charset="-128"/>
              </a:rPr>
              <a:t>クラスの確認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148</a:t>
            </a:fld>
            <a:endParaRPr kumimoji="1" lang="ja-JP" altLang="en-US" dirty="0"/>
          </a:p>
        </p:txBody>
      </p:sp>
      <p:sp>
        <p:nvSpPr>
          <p:cNvPr id="2" name="Rectangle 1">
            <a:extLst>
              <a:ext uri="{FF2B5EF4-FFF2-40B4-BE49-F238E27FC236}">
                <a16:creationId xmlns:a16="http://schemas.microsoft.com/office/drawing/2014/main" id="{2E2A8400-B50E-458C-AC3D-F2FC7C146744}"/>
              </a:ext>
            </a:extLst>
          </p:cNvPr>
          <p:cNvSpPr>
            <a:spLocks noChangeArrowheads="1"/>
          </p:cNvSpPr>
          <p:nvPr/>
        </p:nvSpPr>
        <p:spPr bwMode="auto">
          <a:xfrm>
            <a:off x="7657023" y="2928871"/>
            <a:ext cx="3319272"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setTodoId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8" name="テキスト ボックス 7">
            <a:extLst>
              <a:ext uri="{FF2B5EF4-FFF2-40B4-BE49-F238E27FC236}">
                <a16:creationId xmlns:a16="http://schemas.microsoft.com/office/drawing/2014/main" id="{123D5AFE-A79B-4913-970F-28F0FE1F4F7A}"/>
              </a:ext>
            </a:extLst>
          </p:cNvPr>
          <p:cNvSpPr txBox="1"/>
          <p:nvPr/>
        </p:nvSpPr>
        <p:spPr>
          <a:xfrm>
            <a:off x="10746297" y="167318"/>
            <a:ext cx="1278711"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
        <p:nvSpPr>
          <p:cNvPr id="9" name="Rectangle 1">
            <a:extLst>
              <a:ext uri="{FF2B5EF4-FFF2-40B4-BE49-F238E27FC236}">
                <a16:creationId xmlns:a16="http://schemas.microsoft.com/office/drawing/2014/main" id="{2BE56C7C-1F42-4E79-B0ED-30EA92F2AFC8}"/>
              </a:ext>
            </a:extLst>
          </p:cNvPr>
          <p:cNvSpPr>
            <a:spLocks noChangeArrowheads="1"/>
          </p:cNvSpPr>
          <p:nvPr/>
        </p:nvSpPr>
        <p:spPr bwMode="auto">
          <a:xfrm>
            <a:off x="7657023" y="1475851"/>
            <a:ext cx="2357336" cy="78483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CREATE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SEQUENCE todo_id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INCREMENT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BY </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MAXVALUE </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9223372036854775807</a:t>
            </a:r>
            <a:br>
              <a:rPr kumimoji="0" lang="ja-JP" altLang="ja-JP" sz="900" b="0" i="0" u="none" strike="noStrike" cap="none" normalizeH="0" baseline="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START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WITH </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CYCLE;</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372595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TodoIdSequence.sql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149</a:t>
            </a:fld>
            <a:endParaRPr kumimoji="1" lang="ja-JP" altLang="en-US" dirty="0"/>
          </a:p>
        </p:txBody>
      </p:sp>
      <p:sp>
        <p:nvSpPr>
          <p:cNvPr id="5" name="Rectangle 1">
            <a:extLst>
              <a:ext uri="{FF2B5EF4-FFF2-40B4-BE49-F238E27FC236}">
                <a16:creationId xmlns:a16="http://schemas.microsoft.com/office/drawing/2014/main" id="{A2D6A7CB-52E6-4BA6-A600-AAD8163286E0}"/>
              </a:ext>
            </a:extLst>
          </p:cNvPr>
          <p:cNvSpPr>
            <a:spLocks noChangeArrowheads="1"/>
          </p:cNvSpPr>
          <p:nvPr/>
        </p:nvSpPr>
        <p:spPr bwMode="auto">
          <a:xfrm>
            <a:off x="3779519" y="3040304"/>
            <a:ext cx="3527291" cy="23083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NEXT_TODO_ID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nextval(</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04491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はどのように設計する？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設計のベースとして</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の考え方を使います。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highlight>
                  <a:srgbClr val="FFFF00"/>
                </a:highlight>
                <a:latin typeface="Meiryo UI" panose="020B0604030504040204" pitchFamily="50" charset="-128"/>
                <a:ea typeface="Meiryo UI" panose="020B0604030504040204" pitchFamily="50" charset="-128"/>
              </a:rPr>
              <a:t>URI</a:t>
            </a:r>
            <a:r>
              <a:rPr kumimoji="1" lang="ja-JP" altLang="en-US" sz="2000" dirty="0">
                <a:highlight>
                  <a:srgbClr val="FFFF00"/>
                </a:highlight>
                <a:latin typeface="Meiryo UI" panose="020B0604030504040204" pitchFamily="50" charset="-128"/>
                <a:ea typeface="Meiryo UI" panose="020B0604030504040204" pitchFamily="50" charset="-128"/>
              </a:rPr>
              <a:t>でリソース</a:t>
            </a:r>
            <a:r>
              <a:rPr kumimoji="1" lang="ja-JP" altLang="en-US" sz="2000" dirty="0">
                <a:latin typeface="Meiryo UI" panose="020B0604030504040204" pitchFamily="50" charset="-128"/>
                <a:ea typeface="Meiryo UI" panose="020B0604030504040204" pitchFamily="50" charset="-128"/>
              </a:rPr>
              <a:t>を表現し、</a:t>
            </a:r>
            <a:r>
              <a:rPr kumimoji="1" lang="en-US" altLang="ja-JP" sz="2000" dirty="0">
                <a:highlight>
                  <a:srgbClr val="FFFF00"/>
                </a:highlight>
                <a:latin typeface="Meiryo UI" panose="020B0604030504040204" pitchFamily="50" charset="-128"/>
                <a:ea typeface="Meiryo UI" panose="020B0604030504040204" pitchFamily="50" charset="-128"/>
              </a:rPr>
              <a:t>HTTP</a:t>
            </a:r>
            <a:r>
              <a:rPr kumimoji="1" lang="ja-JP" altLang="en-US" sz="2000" dirty="0">
                <a:highlight>
                  <a:srgbClr val="FFFF00"/>
                </a:highlight>
                <a:latin typeface="Meiryo UI" panose="020B0604030504040204" pitchFamily="50" charset="-128"/>
                <a:ea typeface="Meiryo UI" panose="020B0604030504040204" pitchFamily="50" charset="-128"/>
              </a:rPr>
              <a:t>メソッドでそれに対する操作</a:t>
            </a:r>
            <a:r>
              <a:rPr kumimoji="1" lang="ja-JP" altLang="en-US" sz="2000" dirty="0">
                <a:latin typeface="Meiryo UI" panose="020B0604030504040204" pitchFamily="50" charset="-128"/>
                <a:ea typeface="Meiryo UI" panose="020B0604030504040204" pitchFamily="50" charset="-128"/>
              </a:rPr>
              <a:t>を表現します。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
        <p:nvSpPr>
          <p:cNvPr id="4" name="テキスト ボックス 3">
            <a:extLst>
              <a:ext uri="{FF2B5EF4-FFF2-40B4-BE49-F238E27FC236}">
                <a16:creationId xmlns:a16="http://schemas.microsoft.com/office/drawing/2014/main" id="{B593934D-1419-45CA-945B-1D49929B9F75}"/>
              </a:ext>
            </a:extLst>
          </p:cNvPr>
          <p:cNvSpPr txBox="1"/>
          <p:nvPr/>
        </p:nvSpPr>
        <p:spPr>
          <a:xfrm>
            <a:off x="715816" y="5351673"/>
            <a:ext cx="8545142"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翻訳</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WebAPI</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設計のベストプラクティス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https://qiita.com/mserizawa/items/b833e407d89abd21ee72</a:t>
            </a:r>
            <a:endParaRPr kumimoji="1" lang="en-US" altLang="ja-JP" sz="2000" dirty="0">
              <a:latin typeface="Meiryo UI" panose="020B0604030504040204" pitchFamily="50" charset="-128"/>
              <a:ea typeface="Meiryo UI" panose="020B0604030504040204" pitchFamily="50" charset="-128"/>
            </a:endParaRPr>
          </a:p>
        </p:txBody>
      </p:sp>
      <p:pic>
        <p:nvPicPr>
          <p:cNvPr id="7" name="Picture 2" descr="page-css">
            <a:extLst>
              <a:ext uri="{FF2B5EF4-FFF2-40B4-BE49-F238E27FC236}">
                <a16:creationId xmlns:a16="http://schemas.microsoft.com/office/drawing/2014/main" id="{B9E3F1C0-7227-4A31-AB12-5D46A91727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716" y="2903725"/>
            <a:ext cx="4072160" cy="222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8" name="表 8">
            <a:extLst>
              <a:ext uri="{FF2B5EF4-FFF2-40B4-BE49-F238E27FC236}">
                <a16:creationId xmlns:a16="http://schemas.microsoft.com/office/drawing/2014/main" id="{7E372FE2-04C6-4189-97FC-74315340355B}"/>
              </a:ext>
            </a:extLst>
          </p:cNvPr>
          <p:cNvGraphicFramePr>
            <a:graphicFrameLocks noGrp="1"/>
          </p:cNvGraphicFramePr>
          <p:nvPr>
            <p:extLst>
              <p:ext uri="{D42A27DB-BD31-4B8C-83A1-F6EECF244321}">
                <p14:modId xmlns:p14="http://schemas.microsoft.com/office/powerpoint/2010/main" val="1551861484"/>
              </p:ext>
            </p:extLst>
          </p:nvPr>
        </p:nvGraphicFramePr>
        <p:xfrm>
          <a:off x="5925557" y="2915394"/>
          <a:ext cx="4965727" cy="185420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GET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を全て取得する</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新しい</a:t>
                      </a:r>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を登録する</a:t>
                      </a:r>
                    </a:p>
                  </a:txBody>
                  <a:tcPr/>
                </a:tc>
                <a:extLst>
                  <a:ext uri="{0D108BD9-81ED-4DB2-BD59-A6C34878D82A}">
                    <a16:rowId xmlns:a16="http://schemas.microsoft.com/office/drawing/2014/main" val="2600247532"/>
                  </a:ext>
                </a:extLst>
              </a:tr>
              <a:tr h="370840">
                <a:tc>
                  <a:txBody>
                    <a:bodyPr/>
                    <a:lstStyle/>
                    <a:p>
                      <a:r>
                        <a:rPr kumimoji="1" lang="en-US" altLang="ja-JP" sz="1400" dirty="0">
                          <a:latin typeface="Meiryo UI" panose="020B0604030504040204" pitchFamily="50" charset="-128"/>
                          <a:ea typeface="Meiryo UI" panose="020B0604030504040204" pitchFamily="50" charset="-128"/>
                        </a:rPr>
                        <a:t>PUT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を更新する</a:t>
                      </a:r>
                    </a:p>
                  </a:txBody>
                  <a:tcPr/>
                </a:tc>
                <a:extLst>
                  <a:ext uri="{0D108BD9-81ED-4DB2-BD59-A6C34878D82A}">
                    <a16:rowId xmlns:a16="http://schemas.microsoft.com/office/drawing/2014/main" val="2226807050"/>
                  </a:ext>
                </a:extLst>
              </a:tr>
              <a:tr h="370840">
                <a:tc>
                  <a:txBody>
                    <a:bodyPr/>
                    <a:lstStyle/>
                    <a:p>
                      <a:r>
                        <a:rPr kumimoji="1" lang="en-US" altLang="ja-JP" sz="1400" dirty="0">
                          <a:latin typeface="Meiryo UI" panose="020B0604030504040204" pitchFamily="50" charset="-128"/>
                          <a:ea typeface="Meiryo UI" panose="020B0604030504040204" pitchFamily="50" charset="-128"/>
                        </a:rPr>
                        <a:t>DELETE</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を削除する</a:t>
                      </a:r>
                    </a:p>
                  </a:txBody>
                  <a:tcPr/>
                </a:tc>
                <a:extLst>
                  <a:ext uri="{0D108BD9-81ED-4DB2-BD59-A6C34878D82A}">
                    <a16:rowId xmlns:a16="http://schemas.microsoft.com/office/drawing/2014/main" val="440329975"/>
                  </a:ext>
                </a:extLst>
              </a:tr>
            </a:tbl>
          </a:graphicData>
        </a:graphic>
      </p:graphicFrame>
    </p:spTree>
    <p:extLst>
      <p:ext uri="{BB962C8B-B14F-4D97-AF65-F5344CB8AC3E}">
        <p14:creationId xmlns:p14="http://schemas.microsoft.com/office/powerpoint/2010/main" val="26999106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6A5F899-40CA-45A7-834F-19059B028661}"/>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A52E32E-F2B1-42F4-9D16-2A50224B95B0}"/>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TodoIdSequence.sql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150</a:t>
            </a:fld>
            <a:endParaRPr kumimoji="1" lang="ja-JP" altLang="en-US" dirty="0"/>
          </a:p>
        </p:txBody>
      </p:sp>
      <p:sp>
        <p:nvSpPr>
          <p:cNvPr id="15" name="Rectangle 1">
            <a:extLst>
              <a:ext uri="{FF2B5EF4-FFF2-40B4-BE49-F238E27FC236}">
                <a16:creationId xmlns:a16="http://schemas.microsoft.com/office/drawing/2014/main" id="{136825C0-82CC-4DCD-9798-EFA44831C831}"/>
              </a:ext>
            </a:extLst>
          </p:cNvPr>
          <p:cNvSpPr>
            <a:spLocks noChangeArrowheads="1"/>
          </p:cNvSpPr>
          <p:nvPr/>
        </p:nvSpPr>
        <p:spPr bwMode="auto">
          <a:xfrm>
            <a:off x="3779519" y="3040304"/>
            <a:ext cx="3527291" cy="23083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NEXT_TODO_ID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nextval(</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7393660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インターフェースに追加した</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151</a:t>
            </a:fld>
            <a:endParaRPr kumimoji="1" lang="ja-JP" altLang="en-US" dirty="0"/>
          </a:p>
        </p:txBody>
      </p:sp>
      <p:sp>
        <p:nvSpPr>
          <p:cNvPr id="2" name="Rectangle 1">
            <a:extLst>
              <a:ext uri="{FF2B5EF4-FFF2-40B4-BE49-F238E27FC236}">
                <a16:creationId xmlns:a16="http://schemas.microsoft.com/office/drawing/2014/main" id="{D6D1488C-2623-4B85-8B8B-56523A6EDB39}"/>
              </a:ext>
            </a:extLst>
          </p:cNvPr>
          <p:cNvSpPr>
            <a:spLocks noChangeArrowheads="1"/>
          </p:cNvSpPr>
          <p:nvPr/>
        </p:nvSpPr>
        <p:spPr bwMode="auto">
          <a:xfrm>
            <a:off x="5528346" y="1832035"/>
            <a:ext cx="6484734" cy="452431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todoIdSequence</a:t>
            </a:r>
            <a:endParaRPr kumimoji="0" lang="en-US" altLang="ja-JP" sz="900" b="0" i="0" u="none" strike="noStrike" cap="none" normalizeH="0" baseline="0" dirty="0">
              <a:ln>
                <a:noFill/>
              </a:ln>
              <a:solidFill>
                <a:srgbClr val="000000"/>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ja-JP" altLang="en-US" sz="900" dirty="0">
                <a:solidFill>
                  <a:srgbClr val="000000"/>
                </a:solidFill>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“NEXT_TODO_ID”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Object[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TodoEntity();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.setTodoId(todo.id().value());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.setText(todo.text().value());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.setCompleted(todo.status()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.setUserId(userId.value());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Todo createTodo(TodoEntity entity)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lang="ja-JP" altLang="en-US" sz="900" dirty="0">
                <a:solidFill>
                  <a:schemeClr val="bg1">
                    <a:lumMod val="65000"/>
                  </a:schemeClr>
                </a:solidFill>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9272783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0B313391-0C39-4CC1-8732-AEC92BF8DAA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5D48611-DC39-4CB8-9083-CC1D2E153BC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インターフェースに追加した</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152</a:t>
            </a:fld>
            <a:endParaRPr kumimoji="1" lang="ja-JP" altLang="en-US" dirty="0"/>
          </a:p>
        </p:txBody>
      </p:sp>
      <p:sp>
        <p:nvSpPr>
          <p:cNvPr id="11" name="Rectangle 1">
            <a:extLst>
              <a:ext uri="{FF2B5EF4-FFF2-40B4-BE49-F238E27FC236}">
                <a16:creationId xmlns:a16="http://schemas.microsoft.com/office/drawing/2014/main" id="{28843C7C-2B0B-4F44-A764-9AE10BFCC9E3}"/>
              </a:ext>
            </a:extLst>
          </p:cNvPr>
          <p:cNvSpPr>
            <a:spLocks noChangeArrowheads="1"/>
          </p:cNvSpPr>
          <p:nvPr/>
        </p:nvSpPr>
        <p:spPr bwMode="auto">
          <a:xfrm>
            <a:off x="5528346" y="1832035"/>
            <a:ext cx="6484734" cy="452431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nextId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 todoIdSequence</a:t>
            </a:r>
            <a:endParaRPr kumimoji="0" lang="en-US" altLang="ja-JP" sz="900" b="0" i="0" u="none" strike="noStrike" cap="none" normalizeH="0" baseline="0" dirty="0">
              <a:ln>
                <a:noFill/>
              </a:ln>
              <a:solidFill>
                <a:srgbClr val="000000"/>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ja-JP" altLang="en-US" sz="900" dirty="0">
                <a:solidFill>
                  <a:srgbClr val="000000"/>
                </a:solidFill>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“NEXT_TODO_ID”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Object[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todoIdSequence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add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TodoEntity();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.setTodoId(todo.id().value());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.setText(todo.text().value());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.setCompleted(todo.status()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.setUserId(userId.value());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insert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Todo createTodo(TodoEntity entity)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lang="ja-JP" altLang="en-US" sz="900" dirty="0">
                <a:solidFill>
                  <a:schemeClr val="bg1">
                    <a:lumMod val="65000"/>
                  </a:schemeClr>
                </a:solidFill>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89682631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153</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5222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を登録するための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アクションクラスのメソッドの引数にオブジェクトを設定することで、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がリクエストボディの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文字列をオブジェクトに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変換してくれ、それを受け取ることができます。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入力値をチェックするため、オブジェクトを受け取った後は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を使用して</a:t>
            </a: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を実行します。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でエラーとなると、例外が送出されます。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例外は</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でハンドリングしてくれるため、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ここではハンドリングしません。</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154</a:t>
            </a:fld>
            <a:endParaRPr kumimoji="1" lang="ja-JP" altLang="en-US" dirty="0"/>
          </a:p>
        </p:txBody>
      </p:sp>
      <p:sp>
        <p:nvSpPr>
          <p:cNvPr id="5" name="Rectangle 1">
            <a:extLst>
              <a:ext uri="{FF2B5EF4-FFF2-40B4-BE49-F238E27FC236}">
                <a16:creationId xmlns:a16="http://schemas.microsoft.com/office/drawing/2014/main" id="{53F6ECA4-8F9F-45C6-8113-FD62E87BF2C7}"/>
              </a:ext>
            </a:extLst>
          </p:cNvPr>
          <p:cNvSpPr>
            <a:spLocks noChangeArrowheads="1"/>
          </p:cNvSpPr>
          <p:nvPr/>
        </p:nvSpPr>
        <p:spPr bwMode="auto">
          <a:xfrm>
            <a:off x="7164198" y="1374591"/>
            <a:ext cx="4823714"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06010500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91222CB-39EA-4B71-BEA9-F3385DB46B90}"/>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D997E5E-88DD-4DC4-ABA2-92F9418A895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155</a:t>
            </a:fld>
            <a:endParaRPr kumimoji="1" lang="ja-JP" altLang="en-US" dirty="0"/>
          </a:p>
        </p:txBody>
      </p:sp>
      <p:sp>
        <p:nvSpPr>
          <p:cNvPr id="15" name="テキスト ボックス 14">
            <a:extLst>
              <a:ext uri="{FF2B5EF4-FFF2-40B4-BE49-F238E27FC236}">
                <a16:creationId xmlns:a16="http://schemas.microsoft.com/office/drawing/2014/main" id="{E215B993-C485-4399-B146-88A46A4A3EA7}"/>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を登録するための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アクションクラスのメソッドの引数にオブジェクトを設定することで、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がリクエストボディの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文字列をオブジェクトに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変換してくれ、それを受け取ることができます。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入力値をチェックするため、オブジェクトを受け取った後は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を使用して</a:t>
            </a: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を実行します。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でエラーとなると、例外が送出されます。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例外は</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でハンドリングしてくれるため、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ここではハンドリングしません。</a:t>
            </a:r>
            <a:endParaRPr kumimoji="1" lang="en-US" altLang="ja-JP" sz="2000" dirty="0">
              <a:latin typeface="Meiryo UI" panose="020B0604030504040204" pitchFamily="50" charset="-128"/>
              <a:ea typeface="Meiryo UI" panose="020B0604030504040204" pitchFamily="50" charset="-128"/>
            </a:endParaRPr>
          </a:p>
        </p:txBody>
      </p:sp>
      <p:sp>
        <p:nvSpPr>
          <p:cNvPr id="17" name="Rectangle 1">
            <a:extLst>
              <a:ext uri="{FF2B5EF4-FFF2-40B4-BE49-F238E27FC236}">
                <a16:creationId xmlns:a16="http://schemas.microsoft.com/office/drawing/2014/main" id="{8097A328-C222-41AD-B084-9F63AEA86B34}"/>
              </a:ext>
            </a:extLst>
          </p:cNvPr>
          <p:cNvSpPr>
            <a:spLocks noChangeArrowheads="1"/>
          </p:cNvSpPr>
          <p:nvPr/>
        </p:nvSpPr>
        <p:spPr bwMode="auto">
          <a:xfrm>
            <a:off x="7164198" y="1374591"/>
            <a:ext cx="4823714"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@POST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@Consumes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post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ValidatorUtil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(requestBody);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TodoText(requestBody.</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.addTodo(</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PostRequest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@NotNull</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1185101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RestApiTest</a:t>
            </a:r>
            <a:r>
              <a:rPr kumimoji="1" lang="ja-JP" altLang="en-US" sz="2000" dirty="0">
                <a:latin typeface="Meiryo UI" panose="020B0604030504040204" pitchFamily="50" charset="-128"/>
                <a:ea typeface="Meiryo UI" panose="020B0604030504040204" pitchFamily="50" charset="-128"/>
              </a:rPr>
              <a:t>に</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post</a:t>
            </a:r>
            <a:r>
              <a:rPr kumimoji="1" lang="ja-JP" altLang="en-US" sz="2000" dirty="0">
                <a:latin typeface="Meiryo UI" panose="020B0604030504040204" pitchFamily="50" charset="-128"/>
                <a:ea typeface="Meiryo UI" panose="020B0604030504040204" pitchFamily="50" charset="-128"/>
              </a:rPr>
              <a:t>メソッドを使用してリクエストオブジェクト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を生成します。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の正確な値で検証するのは難しいため、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ここでは何かしら入っていることを検証するため、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null</a:t>
            </a:r>
            <a:r>
              <a:rPr kumimoji="1" lang="ja-JP" altLang="en-US" sz="2000" dirty="0">
                <a:latin typeface="Meiryo UI" panose="020B0604030504040204" pitchFamily="50" charset="-128"/>
                <a:ea typeface="Meiryo UI" panose="020B0604030504040204" pitchFamily="50" charset="-128"/>
              </a:rPr>
              <a:t>でないこととします。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登録に成功するテストを作成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156</a:t>
            </a:fld>
            <a:endParaRPr kumimoji="1" lang="ja-JP" altLang="en-US" dirty="0"/>
          </a:p>
        </p:txBody>
      </p:sp>
      <p:sp>
        <p:nvSpPr>
          <p:cNvPr id="2" name="Rectangle 1">
            <a:extLst>
              <a:ext uri="{FF2B5EF4-FFF2-40B4-BE49-F238E27FC236}">
                <a16:creationId xmlns:a16="http://schemas.microsoft.com/office/drawing/2014/main" id="{F64F4945-610A-4B5C-8E04-353066AF0F79}"/>
              </a:ext>
            </a:extLst>
          </p:cNvPr>
          <p:cNvSpPr>
            <a:spLocks noChangeArrowheads="1"/>
          </p:cNvSpPr>
          <p:nvPr/>
        </p:nvSpPr>
        <p:spPr bwMode="auto">
          <a:xfrm>
            <a:off x="5889072" y="1443841"/>
            <a:ext cx="6128397"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static OpenApiValidator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new OpenApiValidator(Paths.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get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(“rest-api-specification/openapi.yaml”));</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throws ValidationException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notNullValue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"postTodo"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8218947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7EB38B01-4682-46BC-8854-2C2E0888E52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86F1684-3A68-4489-A02B-522D0030D380}"/>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登録に成功するテストを作成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157</a:t>
            </a:fld>
            <a:endParaRPr kumimoji="1" lang="ja-JP" altLang="en-US" dirty="0"/>
          </a:p>
        </p:txBody>
      </p:sp>
      <p:sp>
        <p:nvSpPr>
          <p:cNvPr id="11" name="テキスト ボックス 10">
            <a:extLst>
              <a:ext uri="{FF2B5EF4-FFF2-40B4-BE49-F238E27FC236}">
                <a16:creationId xmlns:a16="http://schemas.microsoft.com/office/drawing/2014/main" id="{A17F1DF9-6BD5-47A1-91D1-42FAE0A20FEA}"/>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RestApiTest</a:t>
            </a:r>
            <a:r>
              <a:rPr kumimoji="1" lang="ja-JP" altLang="en-US" sz="2000" dirty="0">
                <a:latin typeface="Meiryo UI" panose="020B0604030504040204" pitchFamily="50" charset="-128"/>
                <a:ea typeface="Meiryo UI" panose="020B0604030504040204" pitchFamily="50" charset="-128"/>
              </a:rPr>
              <a:t>に</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post</a:t>
            </a:r>
            <a:r>
              <a:rPr kumimoji="1" lang="ja-JP" altLang="en-US" sz="2000" dirty="0">
                <a:latin typeface="Meiryo UI" panose="020B0604030504040204" pitchFamily="50" charset="-128"/>
                <a:ea typeface="Meiryo UI" panose="020B0604030504040204" pitchFamily="50" charset="-128"/>
              </a:rPr>
              <a:t>メソッドを使用してリクエストオブジェクト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を生成します。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の正確な値で検証するのは難しいため、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ここでは何かしら入っていることを検証するため、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null</a:t>
            </a:r>
            <a:r>
              <a:rPr kumimoji="1" lang="ja-JP" altLang="en-US" sz="2000" dirty="0">
                <a:latin typeface="Meiryo UI" panose="020B0604030504040204" pitchFamily="50" charset="-128"/>
                <a:ea typeface="Meiryo UI" panose="020B0604030504040204" pitchFamily="50" charset="-128"/>
              </a:rPr>
              <a:t>でないこととします。</a:t>
            </a:r>
            <a:endParaRPr kumimoji="1" lang="en-US" altLang="ja-JP" sz="2000" dirty="0">
              <a:latin typeface="Meiryo UI" panose="020B0604030504040204" pitchFamily="50" charset="-128"/>
              <a:ea typeface="Meiryo UI" panose="020B0604030504040204" pitchFamily="50" charset="-128"/>
            </a:endParaRPr>
          </a:p>
        </p:txBody>
      </p:sp>
      <p:sp>
        <p:nvSpPr>
          <p:cNvPr id="13" name="Rectangle 1">
            <a:extLst>
              <a:ext uri="{FF2B5EF4-FFF2-40B4-BE49-F238E27FC236}">
                <a16:creationId xmlns:a16="http://schemas.microsoft.com/office/drawing/2014/main" id="{B5296617-0068-44FB-8430-BC9A97911896}"/>
              </a:ext>
            </a:extLst>
          </p:cNvPr>
          <p:cNvSpPr>
            <a:spLocks noChangeArrowheads="1"/>
          </p:cNvSpPr>
          <p:nvPr/>
        </p:nvSpPr>
        <p:spPr bwMode="auto">
          <a:xfrm>
            <a:off x="5889072" y="1443841"/>
            <a:ext cx="6128397"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static OpenApiValidator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new OpenApiValidator(Paths.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get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(“rest-api-specification/openapi.yaml”));</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throws ValidationException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en-US"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notNullValue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"postTodo"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1281450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リクエストに</a:t>
            </a:r>
            <a:r>
              <a:rPr kumimoji="1" lang="en-US" altLang="ja-JP" sz="2000" dirty="0">
                <a:latin typeface="Meiryo UI" panose="020B0604030504040204" pitchFamily="50" charset="-128"/>
                <a:ea typeface="Meiryo UI" panose="020B0604030504040204" pitchFamily="50" charset="-128"/>
              </a:rPr>
              <a:t>text</a:t>
            </a:r>
            <a:r>
              <a:rPr kumimoji="1" lang="ja-JP" altLang="en-US" sz="2000" dirty="0">
                <a:latin typeface="Meiryo UI" panose="020B0604030504040204" pitchFamily="50" charset="-128"/>
                <a:ea typeface="Meiryo UI" panose="020B0604030504040204" pitchFamily="50" charset="-128"/>
              </a:rPr>
              <a:t>項目を含めずに送信するテスト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で送出された例外</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をハンドリングし、レスポンスのステータスコードを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400</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Bad</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Request</a:t>
            </a:r>
            <a:r>
              <a:rPr kumimoji="1" lang="ja-JP" altLang="en-US" sz="2000" dirty="0">
                <a:latin typeface="Meiryo UI" panose="020B0604030504040204" pitchFamily="50" charset="-128"/>
                <a:ea typeface="Meiryo UI" panose="020B0604030504040204" pitchFamily="50" charset="-128"/>
              </a:rPr>
              <a:t> 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そのため、レスポンスのステータスコードを検証します。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RESTful API</a:t>
            </a:r>
            <a:r>
              <a:rPr kumimoji="1" lang="ja-JP" altLang="en-US" sz="2000" dirty="0">
                <a:latin typeface="Meiryo UI" panose="020B0604030504040204" pitchFamily="50" charset="-128"/>
                <a:ea typeface="Meiryo UI" panose="020B0604030504040204" pitchFamily="50" charset="-128"/>
              </a:rPr>
              <a:t>設計における</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ステータスコードの指針</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https://qiita.com/uenosy/items/ba9dbc70781bddc4a491</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 Validation</a:t>
            </a:r>
            <a:r>
              <a:rPr kumimoji="1" lang="ja-JP" altLang="en-US" sz="2800" b="1" dirty="0">
                <a:latin typeface="Meiryo UI" panose="020B0604030504040204" pitchFamily="50" charset="-128"/>
                <a:ea typeface="Meiryo UI" panose="020B0604030504040204" pitchFamily="50" charset="-128"/>
              </a:rPr>
              <a:t>でエラーになるテストを作成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158</a:t>
            </a:fld>
            <a:endParaRPr kumimoji="1" lang="ja-JP" altLang="en-US" dirty="0"/>
          </a:p>
        </p:txBody>
      </p:sp>
      <p:sp>
        <p:nvSpPr>
          <p:cNvPr id="5" name="Rectangle 1">
            <a:extLst>
              <a:ext uri="{FF2B5EF4-FFF2-40B4-BE49-F238E27FC236}">
                <a16:creationId xmlns:a16="http://schemas.microsoft.com/office/drawing/2014/main" id="{871D5242-7768-49AD-8F12-64DDDB832820}"/>
              </a:ext>
            </a:extLst>
          </p:cNvPr>
          <p:cNvSpPr>
            <a:spLocks noChangeArrowheads="1"/>
          </p:cNvSpPr>
          <p:nvPr/>
        </p:nvSpPr>
        <p:spPr bwMode="auto">
          <a:xfrm>
            <a:off x="6224631" y="1308543"/>
            <a:ext cx="5662570"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登録時に</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項目が無い場合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400</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emptyMap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BAD_REQUEST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687386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D12E40A-F2F5-4FCB-97B9-4269BC3D788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67936E5-AE8D-49DA-8E90-8FE744C1BFBC}"/>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 Validation</a:t>
            </a:r>
            <a:r>
              <a:rPr kumimoji="1" lang="ja-JP" altLang="en-US" sz="2800" b="1" dirty="0">
                <a:latin typeface="Meiryo UI" panose="020B0604030504040204" pitchFamily="50" charset="-128"/>
                <a:ea typeface="Meiryo UI" panose="020B0604030504040204" pitchFamily="50" charset="-128"/>
              </a:rPr>
              <a:t>でエラーになるテストを作成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159</a:t>
            </a:fld>
            <a:endParaRPr kumimoji="1" lang="ja-JP" altLang="en-US" dirty="0"/>
          </a:p>
        </p:txBody>
      </p:sp>
      <p:sp>
        <p:nvSpPr>
          <p:cNvPr id="11" name="テキスト ボックス 10">
            <a:extLst>
              <a:ext uri="{FF2B5EF4-FFF2-40B4-BE49-F238E27FC236}">
                <a16:creationId xmlns:a16="http://schemas.microsoft.com/office/drawing/2014/main" id="{6B25D7B1-70BD-406F-9D7E-B0EEE5B22B9A}"/>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リクエストに</a:t>
            </a:r>
            <a:r>
              <a:rPr kumimoji="1" lang="en-US" altLang="ja-JP" sz="2000" dirty="0">
                <a:latin typeface="Meiryo UI" panose="020B0604030504040204" pitchFamily="50" charset="-128"/>
                <a:ea typeface="Meiryo UI" panose="020B0604030504040204" pitchFamily="50" charset="-128"/>
              </a:rPr>
              <a:t>text</a:t>
            </a:r>
            <a:r>
              <a:rPr kumimoji="1" lang="ja-JP" altLang="en-US" sz="2000" dirty="0">
                <a:latin typeface="Meiryo UI" panose="020B0604030504040204" pitchFamily="50" charset="-128"/>
                <a:ea typeface="Meiryo UI" panose="020B0604030504040204" pitchFamily="50" charset="-128"/>
              </a:rPr>
              <a:t>項目を含めずに送信するテスト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で送出された例外</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をハンドリングし、レスポンスのステータスコードを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400</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Bad</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Request</a:t>
            </a:r>
            <a:r>
              <a:rPr kumimoji="1" lang="ja-JP" altLang="en-US" sz="2000" dirty="0">
                <a:latin typeface="Meiryo UI" panose="020B0604030504040204" pitchFamily="50" charset="-128"/>
                <a:ea typeface="Meiryo UI" panose="020B0604030504040204" pitchFamily="50" charset="-128"/>
              </a:rPr>
              <a:t> 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そのため、レスポンスのステータスコードを検証します。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RESTful API</a:t>
            </a:r>
            <a:r>
              <a:rPr kumimoji="1" lang="ja-JP" altLang="en-US" sz="2000" dirty="0">
                <a:latin typeface="Meiryo UI" panose="020B0604030504040204" pitchFamily="50" charset="-128"/>
                <a:ea typeface="Meiryo UI" panose="020B0604030504040204" pitchFamily="50" charset="-128"/>
              </a:rPr>
              <a:t>設計における</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ステータスコードの指針</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https://qiita.com/uenosy/items/ba9dbc70781bddc4a491</a:t>
            </a:r>
            <a:endParaRPr kumimoji="1" lang="en-US" altLang="ja-JP" sz="2000" dirty="0">
              <a:latin typeface="Meiryo UI" panose="020B0604030504040204" pitchFamily="50" charset="-128"/>
              <a:ea typeface="Meiryo UI" panose="020B0604030504040204" pitchFamily="50" charset="-128"/>
            </a:endParaRPr>
          </a:p>
        </p:txBody>
      </p:sp>
      <p:sp>
        <p:nvSpPr>
          <p:cNvPr id="13" name="Rectangle 1">
            <a:extLst>
              <a:ext uri="{FF2B5EF4-FFF2-40B4-BE49-F238E27FC236}">
                <a16:creationId xmlns:a16="http://schemas.microsoft.com/office/drawing/2014/main" id="{93D70672-BE28-459B-9CEA-471899EC6D6F}"/>
              </a:ext>
            </a:extLst>
          </p:cNvPr>
          <p:cNvSpPr>
            <a:spLocks noChangeArrowheads="1"/>
          </p:cNvSpPr>
          <p:nvPr/>
        </p:nvSpPr>
        <p:spPr bwMode="auto">
          <a:xfrm>
            <a:off x="6224631" y="1308543"/>
            <a:ext cx="5662570"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en-US"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登録時に</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項目が無い場合</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_</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登録に失敗して</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400</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post(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.setHeader(</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"Content-Type"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.setBody(</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emptyMap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BAD_REQUEST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43301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a:t>
            </a:r>
            <a:r>
              <a:rPr kumimoji="1" lang="ja-JP" altLang="en-US" sz="2800" b="1" dirty="0">
                <a:latin typeface="Meiryo UI" panose="020B0604030504040204" pitchFamily="50" charset="-128"/>
                <a:ea typeface="Meiryo UI" panose="020B0604030504040204" pitchFamily="50" charset="-128"/>
              </a:rPr>
              <a:t>を崩す</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ログインやログアウトのリソースとは？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設計のベースとして</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の考え方を使いますが、難しい場合は崩します。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上の例だと、実現したい操作に着目し、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URI</a:t>
            </a:r>
            <a:r>
              <a:rPr kumimoji="1" lang="ja-JP" altLang="en-US" sz="2000" dirty="0">
                <a:highlight>
                  <a:srgbClr val="FFFF00"/>
                </a:highlight>
                <a:latin typeface="Meiryo UI" panose="020B0604030504040204" pitchFamily="50" charset="-128"/>
                <a:ea typeface="Meiryo UI" panose="020B0604030504040204" pitchFamily="50" charset="-128"/>
              </a:rPr>
              <a:t>で操作</a:t>
            </a:r>
            <a:r>
              <a:rPr kumimoji="1" lang="ja-JP" altLang="en-US" sz="2000" dirty="0">
                <a:latin typeface="Meiryo UI" panose="020B0604030504040204" pitchFamily="50" charset="-128"/>
                <a:ea typeface="Meiryo UI" panose="020B0604030504040204" pitchFamily="50" charset="-128"/>
              </a:rPr>
              <a:t>を表現し、</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メソッドは</a:t>
            </a:r>
            <a:r>
              <a:rPr kumimoji="1" lang="en-US" altLang="ja-JP" sz="2000" dirty="0">
                <a:highlight>
                  <a:srgbClr val="FFFF00"/>
                </a:highlight>
                <a:latin typeface="Meiryo UI" panose="020B0604030504040204" pitchFamily="50" charset="-128"/>
                <a:ea typeface="Meiryo UI" panose="020B0604030504040204" pitchFamily="50" charset="-128"/>
              </a:rPr>
              <a:t>POST</a:t>
            </a:r>
            <a:r>
              <a:rPr kumimoji="1" lang="ja-JP" altLang="en-US" sz="2000" dirty="0">
                <a:highlight>
                  <a:srgbClr val="FFFF00"/>
                </a:highlight>
                <a:latin typeface="Meiryo UI" panose="020B0604030504040204" pitchFamily="50" charset="-128"/>
                <a:ea typeface="Meiryo UI" panose="020B0604030504040204" pitchFamily="50" charset="-128"/>
              </a:rPr>
              <a:t>で実行指示</a:t>
            </a:r>
            <a:r>
              <a:rPr kumimoji="1" lang="ja-JP" altLang="en-US" sz="2000" dirty="0">
                <a:latin typeface="Meiryo UI" panose="020B0604030504040204" pitchFamily="50" charset="-128"/>
                <a:ea typeface="Meiryo UI" panose="020B0604030504040204" pitchFamily="50" charset="-128"/>
              </a:rPr>
              <a:t>を表現しています。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graphicFrame>
        <p:nvGraphicFramePr>
          <p:cNvPr id="8" name="表 8">
            <a:extLst>
              <a:ext uri="{FF2B5EF4-FFF2-40B4-BE49-F238E27FC236}">
                <a16:creationId xmlns:a16="http://schemas.microsoft.com/office/drawing/2014/main" id="{7EB08EFF-C4DB-47AF-BB4B-D2C9A6B03E90}"/>
              </a:ext>
            </a:extLst>
          </p:cNvPr>
          <p:cNvGraphicFramePr>
            <a:graphicFrameLocks noGrp="1"/>
          </p:cNvGraphicFramePr>
          <p:nvPr>
            <p:extLst>
              <p:ext uri="{D42A27DB-BD31-4B8C-83A1-F6EECF244321}">
                <p14:modId xmlns:p14="http://schemas.microsoft.com/office/powerpoint/2010/main" val="1620316509"/>
              </p:ext>
            </p:extLst>
          </p:nvPr>
        </p:nvGraphicFramePr>
        <p:xfrm>
          <a:off x="1034580" y="2316480"/>
          <a:ext cx="4965727" cy="111252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/login</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ログインする</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/logout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ログアウトする</a:t>
                      </a:r>
                    </a:p>
                  </a:txBody>
                  <a:tcPr/>
                </a:tc>
                <a:extLst>
                  <a:ext uri="{0D108BD9-81ED-4DB2-BD59-A6C34878D82A}">
                    <a16:rowId xmlns:a16="http://schemas.microsoft.com/office/drawing/2014/main" val="2600247532"/>
                  </a:ext>
                </a:extLst>
              </a:tr>
            </a:tbl>
          </a:graphicData>
        </a:graphic>
      </p:graphicFrame>
    </p:spTree>
    <p:extLst>
      <p:ext uri="{BB962C8B-B14F-4D97-AF65-F5344CB8AC3E}">
        <p14:creationId xmlns:p14="http://schemas.microsoft.com/office/powerpoint/2010/main" val="4161335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って何がうれしいんですかね？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1493460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err="1">
                <a:solidFill>
                  <a:schemeClr val="bg1"/>
                </a:solidFill>
                <a:latin typeface="Meiryo UI" panose="020B0604030504040204" pitchFamily="50" charset="-128"/>
                <a:ea typeface="Meiryo UI" panose="020B0604030504040204" pitchFamily="50" charset="-128"/>
              </a:rPr>
              <a:t>Nablarch</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Tree>
    <p:extLst>
      <p:ext uri="{BB962C8B-B14F-4D97-AF65-F5344CB8AC3E}">
        <p14:creationId xmlns:p14="http://schemas.microsoft.com/office/powerpoint/2010/main" val="3291867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から作るのは大変なので</a:t>
            </a:r>
            <a:r>
              <a:rPr kumimoji="1" lang="en-US" altLang="ja-JP" sz="2000" dirty="0" err="1">
                <a:highlight>
                  <a:srgbClr val="FFFF00"/>
                </a:highlight>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がスクラッチ開発した</a:t>
            </a:r>
            <a:r>
              <a:rPr kumimoji="1" lang="en-US" altLang="ja-JP" sz="2000" dirty="0">
                <a:latin typeface="Meiryo UI" panose="020B0604030504040204" pitchFamily="50" charset="-128"/>
                <a:ea typeface="Meiryo UI" panose="020B0604030504040204" pitchFamily="50" charset="-128"/>
              </a:rPr>
              <a:t>Java</a:t>
            </a:r>
            <a:r>
              <a:rPr kumimoji="1" lang="ja-JP" altLang="en-US" sz="2000" dirty="0">
                <a:latin typeface="Meiryo UI" panose="020B0604030504040204" pitchFamily="50" charset="-128"/>
                <a:ea typeface="Meiryo UI" panose="020B0604030504040204" pitchFamily="50" charset="-128"/>
              </a:rPr>
              <a:t>の開発基盤。</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アプリ、バッチアプリ、</a:t>
            </a:r>
            <a:r>
              <a:rPr kumimoji="1" lang="en-US" altLang="ja-JP" sz="2000" dirty="0">
                <a:latin typeface="Meiryo UI" panose="020B0604030504040204" pitchFamily="50" charset="-128"/>
                <a:ea typeface="Meiryo UI" panose="020B0604030504040204" pitchFamily="50" charset="-128"/>
              </a:rPr>
              <a:t>RESTful</a:t>
            </a:r>
            <a:r>
              <a:rPr kumimoji="1" lang="ja-JP" altLang="en-US" sz="2000" dirty="0">
                <a:latin typeface="Meiryo UI" panose="020B0604030504040204" pitchFamily="50" charset="-128"/>
                <a:ea typeface="Meiryo UI" panose="020B0604030504040204" pitchFamily="50" charset="-128"/>
              </a:rPr>
              <a:t>ウェブサービス、メッセージングに対応。</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フレームワークだけでなく、設計書</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ツール</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ガイド等、システム開発に必要なコンテンツを一式提供。</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OSS</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Apache</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v2</a:t>
            </a:r>
            <a:r>
              <a:rPr kumimoji="1" lang="ja-JP" altLang="en-US" sz="2000" dirty="0">
                <a:latin typeface="Meiryo UI" panose="020B0604030504040204" pitchFamily="50" charset="-128"/>
                <a:ea typeface="Meiryo UI" panose="020B0604030504040204" pitchFamily="50" charset="-128"/>
              </a:rPr>
              <a:t>ライセンス）で</a:t>
            </a:r>
            <a:r>
              <a:rPr kumimoji="1" lang="en-US" altLang="ja-JP" sz="2000" dirty="0">
                <a:highlight>
                  <a:srgbClr val="FFFF00"/>
                </a:highlight>
                <a:latin typeface="Meiryo UI" panose="020B0604030504040204" pitchFamily="50" charset="-128"/>
                <a:ea typeface="Meiryo UI" panose="020B0604030504040204" pitchFamily="50" charset="-128"/>
              </a:rPr>
              <a:t>GitHub</a:t>
            </a:r>
            <a:r>
              <a:rPr kumimoji="1" lang="ja-JP" altLang="en-US" sz="2000" dirty="0">
                <a:latin typeface="Meiryo UI" panose="020B0604030504040204" pitchFamily="50" charset="-128"/>
                <a:ea typeface="Meiryo UI" panose="020B0604030504040204" pitchFamily="50" charset="-128"/>
              </a:rPr>
              <a:t>で公開。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https://nablarch.github.io/docs/LATEST/doc/</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endParaRPr kumimoji="1" lang="ja-JP" altLang="en-US" sz="2800" b="1"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pic>
        <p:nvPicPr>
          <p:cNvPr id="1026" name="Picture 2">
            <a:extLst>
              <a:ext uri="{FF2B5EF4-FFF2-40B4-BE49-F238E27FC236}">
                <a16:creationId xmlns:a16="http://schemas.microsoft.com/office/drawing/2014/main" id="{5964495A-D4D1-4EC5-B181-CDD1BFE2C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3" y="4530786"/>
            <a:ext cx="4026866" cy="832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29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7B311E0-AEB0-4244-B272-53DE5E3DF41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ハンズオン資料のダウンロードのお願い</a:t>
            </a:r>
            <a:endParaRPr kumimoji="1" lang="en-US" altLang="ja-JP"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ハンズオンに参加頂き、ありがとうございます。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a:t>
            </a:r>
            <a:r>
              <a:rPr kumimoji="1" lang="ja-JP" altLang="en-US" sz="2000" dirty="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ダウンロード後、任意の場所で</a:t>
            </a:r>
            <a:r>
              <a:rPr kumimoji="1" lang="en-US" altLang="ja-JP" sz="2000" dirty="0">
                <a:latin typeface="Meiryo UI" panose="020B0604030504040204" pitchFamily="50" charset="-128"/>
                <a:ea typeface="Meiryo UI" panose="020B0604030504040204" pitchFamily="50" charset="-128"/>
              </a:rPr>
              <a:t>zip</a:t>
            </a:r>
            <a:r>
              <a:rPr kumimoji="1" lang="ja-JP" altLang="en-US" sz="2000" dirty="0">
                <a:latin typeface="Meiryo UI" panose="020B0604030504040204" pitchFamily="50" charset="-128"/>
                <a:ea typeface="Meiryo UI" panose="020B0604030504040204" pitchFamily="50" charset="-128"/>
              </a:rPr>
              <a:t>ファイルの解凍をお願いします。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892F3D3-EF65-43DC-BD00-144F0AE1580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pic>
        <p:nvPicPr>
          <p:cNvPr id="10" name="図 9">
            <a:extLst>
              <a:ext uri="{FF2B5EF4-FFF2-40B4-BE49-F238E27FC236}">
                <a16:creationId xmlns:a16="http://schemas.microsoft.com/office/drawing/2014/main" id="{F0431BBF-FCFB-4C90-A969-B2744A1417F4}"/>
              </a:ext>
            </a:extLst>
          </p:cNvPr>
          <p:cNvPicPr>
            <a:picLocks noChangeAspect="1"/>
          </p:cNvPicPr>
          <p:nvPr/>
        </p:nvPicPr>
        <p:blipFill>
          <a:blip r:embed="rId2"/>
          <a:stretch>
            <a:fillRect/>
          </a:stretch>
        </p:blipFill>
        <p:spPr>
          <a:xfrm>
            <a:off x="7938052" y="1726246"/>
            <a:ext cx="3246584" cy="1702754"/>
          </a:xfrm>
          <a:prstGeom prst="rect">
            <a:avLst/>
          </a:prstGeom>
        </p:spPr>
      </p:pic>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アプリケーションフレームワーク</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pic>
        <p:nvPicPr>
          <p:cNvPr id="2050" name="Picture 2">
            <a:extLst>
              <a:ext uri="{FF2B5EF4-FFF2-40B4-BE49-F238E27FC236}">
                <a16:creationId xmlns:a16="http://schemas.microsoft.com/office/drawing/2014/main" id="{E05C4289-1F6F-4AF3-85BB-D9352C4AF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1644688"/>
            <a:ext cx="866775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07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のアーキテクチャ</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pic>
        <p:nvPicPr>
          <p:cNvPr id="2054" name="Picture 6">
            <a:extLst>
              <a:ext uri="{FF2B5EF4-FFF2-40B4-BE49-F238E27FC236}">
                <a16:creationId xmlns:a16="http://schemas.microsoft.com/office/drawing/2014/main" id="{6BEC9E45-0856-4811-8849-90E77FE6A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432" y="909970"/>
            <a:ext cx="7214182" cy="282205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a:extLst>
              <a:ext uri="{FF2B5EF4-FFF2-40B4-BE49-F238E27FC236}">
                <a16:creationId xmlns:a16="http://schemas.microsoft.com/office/drawing/2014/main" id="{516C6B2A-C438-40F0-841C-2BC1D7627128}"/>
              </a:ext>
            </a:extLst>
          </p:cNvPr>
          <p:cNvCxnSpPr/>
          <p:nvPr/>
        </p:nvCxnSpPr>
        <p:spPr>
          <a:xfrm flipH="1">
            <a:off x="6439767" y="3429000"/>
            <a:ext cx="2257666" cy="284420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02D8C4D-3F2F-4DCA-9F33-052CF3AF84EE}"/>
              </a:ext>
            </a:extLst>
          </p:cNvPr>
          <p:cNvCxnSpPr>
            <a:cxnSpLocks/>
          </p:cNvCxnSpPr>
          <p:nvPr/>
        </p:nvCxnSpPr>
        <p:spPr>
          <a:xfrm flipH="1">
            <a:off x="3317358" y="3376357"/>
            <a:ext cx="3859619" cy="297999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056" name="Picture 8">
            <a:extLst>
              <a:ext uri="{FF2B5EF4-FFF2-40B4-BE49-F238E27FC236}">
                <a16:creationId xmlns:a16="http://schemas.microsoft.com/office/drawing/2014/main" id="{2EE5B051-9096-45A1-9B00-03C31EE05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517" y="4171218"/>
            <a:ext cx="504825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235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RESTful</a:t>
            </a:r>
            <a:r>
              <a:rPr kumimoji="1" lang="ja-JP" altLang="en-US" sz="2800" b="1" dirty="0">
                <a:latin typeface="Meiryo UI" panose="020B0604030504040204" pitchFamily="50" charset="-128"/>
                <a:ea typeface="Meiryo UI" panose="020B0604030504040204" pitchFamily="50" charset="-128"/>
              </a:rPr>
              <a:t>ウェブサービスのアーキテクチャ</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pic>
        <p:nvPicPr>
          <p:cNvPr id="5122" name="Picture 2">
            <a:extLst>
              <a:ext uri="{FF2B5EF4-FFF2-40B4-BE49-F238E27FC236}">
                <a16:creationId xmlns:a16="http://schemas.microsoft.com/office/drawing/2014/main" id="{28DF27E6-AB63-4390-9AD4-FD7D5946D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49" y="1577804"/>
            <a:ext cx="10248900" cy="28194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8220F086-230C-43AC-9064-9F3C30D9F392}"/>
              </a:ext>
            </a:extLst>
          </p:cNvPr>
          <p:cNvSpPr txBox="1"/>
          <p:nvPr/>
        </p:nvSpPr>
        <p:spPr>
          <a:xfrm>
            <a:off x="838200" y="5028471"/>
            <a:ext cx="10671495"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RESTful</a:t>
            </a:r>
            <a:r>
              <a:rPr kumimoji="1" lang="ja-JP" altLang="en-US" sz="2000" dirty="0">
                <a:latin typeface="Meiryo UI" panose="020B0604030504040204" pitchFamily="50" charset="-128"/>
                <a:ea typeface="Meiryo UI" panose="020B0604030504040204" pitchFamily="50" charset="-128"/>
              </a:rPr>
              <a:t>ウェブサービスのアーキテクチャ</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4"/>
              </a:rPr>
              <a:t>https://nablarch.github.io/docs/LATEST/doc/application_framework/application_framework/web_service/rest/architecture.html#restful-web-service-architecture</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3919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ハンドラって何がうれしいんですかね？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Tree>
    <p:extLst>
      <p:ext uri="{BB962C8B-B14F-4D97-AF65-F5344CB8AC3E}">
        <p14:creationId xmlns:p14="http://schemas.microsoft.com/office/powerpoint/2010/main" val="1093222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開発準備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Tree>
    <p:extLst>
      <p:ext uri="{BB962C8B-B14F-4D97-AF65-F5344CB8AC3E}">
        <p14:creationId xmlns:p14="http://schemas.microsoft.com/office/powerpoint/2010/main" val="3218737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api-handson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3828131" y="4570022"/>
            <a:ext cx="7421505" cy="979435"/>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が提供しているブランクプロジェクト（ひな形）からプロジェクトを作成しています。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https://nablarch.github.io/docs/LATEST/doc/application_framework/application_framework/blank_project/index.html</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Tree>
    <p:extLst>
      <p:ext uri="{BB962C8B-B14F-4D97-AF65-F5344CB8AC3E}">
        <p14:creationId xmlns:p14="http://schemas.microsoft.com/office/powerpoint/2010/main" val="3158073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8393CA3-716B-4804-BE4B-C8C1D40F2F7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api-handson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
        <p:nvSpPr>
          <p:cNvPr id="2" name="テキスト ボックス 1">
            <a:extLst>
              <a:ext uri="{FF2B5EF4-FFF2-40B4-BE49-F238E27FC236}">
                <a16:creationId xmlns:a16="http://schemas.microsoft.com/office/drawing/2014/main" id="{28F45167-02AA-4F0C-93C2-9289B8E8A32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411590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IntelliJ IDEA</a:t>
            </a:r>
            <a:r>
              <a:rPr kumimoji="1" lang="ja-JP" altLang="en-US" sz="2800" b="1" dirty="0">
                <a:latin typeface="Meiryo UI" panose="020B0604030504040204" pitchFamily="50" charset="-128"/>
                <a:ea typeface="Meiryo UI" panose="020B0604030504040204" pitchFamily="50" charset="-128"/>
              </a:rPr>
              <a:t>で開く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pic>
        <p:nvPicPr>
          <p:cNvPr id="2" name="図 1">
            <a:extLst>
              <a:ext uri="{FF2B5EF4-FFF2-40B4-BE49-F238E27FC236}">
                <a16:creationId xmlns:a16="http://schemas.microsoft.com/office/drawing/2014/main" id="{C5BC06A4-AE52-49F9-95DB-78C3945502C6}"/>
              </a:ext>
            </a:extLst>
          </p:cNvPr>
          <p:cNvPicPr>
            <a:picLocks noChangeAspect="1"/>
          </p:cNvPicPr>
          <p:nvPr/>
        </p:nvPicPr>
        <p:blipFill>
          <a:blip r:embed="rId3"/>
          <a:stretch>
            <a:fillRect/>
          </a:stretch>
        </p:blipFill>
        <p:spPr>
          <a:xfrm>
            <a:off x="699834" y="2467122"/>
            <a:ext cx="3148677" cy="1923755"/>
          </a:xfrm>
          <a:prstGeom prst="rect">
            <a:avLst/>
          </a:prstGeom>
        </p:spPr>
      </p:pic>
      <p:pic>
        <p:nvPicPr>
          <p:cNvPr id="5" name="図 4">
            <a:extLst>
              <a:ext uri="{FF2B5EF4-FFF2-40B4-BE49-F238E27FC236}">
                <a16:creationId xmlns:a16="http://schemas.microsoft.com/office/drawing/2014/main" id="{1F933B40-6DB3-4536-B758-C14EF86B7896}"/>
              </a:ext>
            </a:extLst>
          </p:cNvPr>
          <p:cNvPicPr>
            <a:picLocks noChangeAspect="1"/>
          </p:cNvPicPr>
          <p:nvPr/>
        </p:nvPicPr>
        <p:blipFill>
          <a:blip r:embed="rId4"/>
          <a:stretch>
            <a:fillRect/>
          </a:stretch>
        </p:blipFill>
        <p:spPr>
          <a:xfrm>
            <a:off x="4938437" y="2210780"/>
            <a:ext cx="2315125" cy="2630330"/>
          </a:xfrm>
          <a:prstGeom prst="rect">
            <a:avLst/>
          </a:prstGeom>
        </p:spPr>
      </p:pic>
      <p:pic>
        <p:nvPicPr>
          <p:cNvPr id="9" name="図 8">
            <a:extLst>
              <a:ext uri="{FF2B5EF4-FFF2-40B4-BE49-F238E27FC236}">
                <a16:creationId xmlns:a16="http://schemas.microsoft.com/office/drawing/2014/main" id="{2517CC35-4D3A-4795-8C4F-34B7D8EA9E88}"/>
              </a:ext>
            </a:extLst>
          </p:cNvPr>
          <p:cNvPicPr>
            <a:picLocks noChangeAspect="1"/>
          </p:cNvPicPr>
          <p:nvPr/>
        </p:nvPicPr>
        <p:blipFill rotWithShape="1">
          <a:blip r:embed="rId5"/>
          <a:srcRect l="70811" t="83566"/>
          <a:stretch/>
        </p:blipFill>
        <p:spPr>
          <a:xfrm>
            <a:off x="8410208" y="2865473"/>
            <a:ext cx="3081958" cy="1127051"/>
          </a:xfrm>
          <a:prstGeom prst="rect">
            <a:avLst/>
          </a:prstGeom>
        </p:spPr>
      </p:pic>
      <p:sp>
        <p:nvSpPr>
          <p:cNvPr id="21" name="矢印: 右 20">
            <a:extLst>
              <a:ext uri="{FF2B5EF4-FFF2-40B4-BE49-F238E27FC236}">
                <a16:creationId xmlns:a16="http://schemas.microsoft.com/office/drawing/2014/main" id="{281278E9-23A8-47EA-8E10-C03F03C45CDA}"/>
              </a:ext>
            </a:extLst>
          </p:cNvPr>
          <p:cNvSpPr/>
          <p:nvPr/>
        </p:nvSpPr>
        <p:spPr>
          <a:xfrm rot="9484517">
            <a:off x="2502900" y="32335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458DED00-150D-4F0C-BA4B-F546FD64CCE9}"/>
              </a:ext>
            </a:extLst>
          </p:cNvPr>
          <p:cNvSpPr/>
          <p:nvPr/>
        </p:nvSpPr>
        <p:spPr>
          <a:xfrm>
            <a:off x="4194728"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F62542E8-0473-4543-AD7A-EAD371CC5E29}"/>
              </a:ext>
            </a:extLst>
          </p:cNvPr>
          <p:cNvSpPr/>
          <p:nvPr/>
        </p:nvSpPr>
        <p:spPr>
          <a:xfrm>
            <a:off x="7595084"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D1EC23F2-DAA9-407A-848C-A5B7DF86E301}"/>
              </a:ext>
            </a:extLst>
          </p:cNvPr>
          <p:cNvSpPr/>
          <p:nvPr/>
        </p:nvSpPr>
        <p:spPr>
          <a:xfrm rot="19912492">
            <a:off x="5856225" y="471687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矢印: 右 28">
            <a:extLst>
              <a:ext uri="{FF2B5EF4-FFF2-40B4-BE49-F238E27FC236}">
                <a16:creationId xmlns:a16="http://schemas.microsoft.com/office/drawing/2014/main" id="{3BA6C4EE-C7D6-4AF5-8BB8-E9861B2D06B3}"/>
              </a:ext>
            </a:extLst>
          </p:cNvPr>
          <p:cNvSpPr/>
          <p:nvPr/>
        </p:nvSpPr>
        <p:spPr>
          <a:xfrm rot="19079248">
            <a:off x="8776993" y="36158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a:extLst>
              <a:ext uri="{FF2B5EF4-FFF2-40B4-BE49-F238E27FC236}">
                <a16:creationId xmlns:a16="http://schemas.microsoft.com/office/drawing/2014/main" id="{0FD44FDE-FB54-4CD6-8967-5D9C185EE157}"/>
              </a:ext>
            </a:extLst>
          </p:cNvPr>
          <p:cNvSpPr txBox="1"/>
          <p:nvPr/>
        </p:nvSpPr>
        <p:spPr>
          <a:xfrm>
            <a:off x="7689906" y="4589575"/>
            <a:ext cx="4071459" cy="128721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ビルドツールとして</a:t>
            </a:r>
            <a:r>
              <a:rPr kumimoji="1" lang="en-US" altLang="ja-JP" sz="1600" dirty="0">
                <a:solidFill>
                  <a:schemeClr val="bg1"/>
                </a:solidFill>
                <a:latin typeface="Meiryo UI" panose="020B0604030504040204" pitchFamily="50" charset="-128"/>
                <a:ea typeface="Meiryo UI" panose="020B0604030504040204" pitchFamily="50" charset="-128"/>
              </a:rPr>
              <a:t>Maven</a:t>
            </a:r>
            <a:r>
              <a:rPr kumimoji="1" lang="ja-JP" altLang="en-US" sz="1600" dirty="0">
                <a:solidFill>
                  <a:schemeClr val="bg1"/>
                </a:solidFill>
                <a:latin typeface="Meiryo UI" panose="020B0604030504040204" pitchFamily="50" charset="-128"/>
                <a:ea typeface="Meiryo UI" panose="020B0604030504040204" pitchFamily="50" charset="-128"/>
              </a:rPr>
              <a:t>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ライブラリの依存関係を解決したり、コンパイル</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テスト</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サーバ起動といった開発のルーチンワークをサポートする機能も提供します。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88028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0BB0CA9D-4951-4FF7-9E48-5658D633A5E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IntelliJ IDEA</a:t>
            </a:r>
            <a:r>
              <a:rPr kumimoji="1" lang="ja-JP" altLang="en-US" sz="2800" b="1" dirty="0">
                <a:latin typeface="Meiryo UI" panose="020B0604030504040204" pitchFamily="50" charset="-128"/>
                <a:ea typeface="Meiryo UI" panose="020B0604030504040204" pitchFamily="50" charset="-128"/>
              </a:rPr>
              <a:t>で開く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pic>
        <p:nvPicPr>
          <p:cNvPr id="2" name="図 1">
            <a:extLst>
              <a:ext uri="{FF2B5EF4-FFF2-40B4-BE49-F238E27FC236}">
                <a16:creationId xmlns:a16="http://schemas.microsoft.com/office/drawing/2014/main" id="{C5BC06A4-AE52-49F9-95DB-78C3945502C6}"/>
              </a:ext>
            </a:extLst>
          </p:cNvPr>
          <p:cNvPicPr>
            <a:picLocks noChangeAspect="1"/>
          </p:cNvPicPr>
          <p:nvPr/>
        </p:nvPicPr>
        <p:blipFill>
          <a:blip r:embed="rId3"/>
          <a:stretch>
            <a:fillRect/>
          </a:stretch>
        </p:blipFill>
        <p:spPr>
          <a:xfrm>
            <a:off x="699834" y="2467122"/>
            <a:ext cx="3148677" cy="1923755"/>
          </a:xfrm>
          <a:prstGeom prst="rect">
            <a:avLst/>
          </a:prstGeom>
        </p:spPr>
      </p:pic>
      <p:pic>
        <p:nvPicPr>
          <p:cNvPr id="5" name="図 4">
            <a:extLst>
              <a:ext uri="{FF2B5EF4-FFF2-40B4-BE49-F238E27FC236}">
                <a16:creationId xmlns:a16="http://schemas.microsoft.com/office/drawing/2014/main" id="{1F933B40-6DB3-4536-B758-C14EF86B7896}"/>
              </a:ext>
            </a:extLst>
          </p:cNvPr>
          <p:cNvPicPr>
            <a:picLocks noChangeAspect="1"/>
          </p:cNvPicPr>
          <p:nvPr/>
        </p:nvPicPr>
        <p:blipFill>
          <a:blip r:embed="rId4"/>
          <a:stretch>
            <a:fillRect/>
          </a:stretch>
        </p:blipFill>
        <p:spPr>
          <a:xfrm>
            <a:off x="4938437" y="2210780"/>
            <a:ext cx="2315125" cy="2630330"/>
          </a:xfrm>
          <a:prstGeom prst="rect">
            <a:avLst/>
          </a:prstGeom>
        </p:spPr>
      </p:pic>
      <p:pic>
        <p:nvPicPr>
          <p:cNvPr id="9" name="図 8">
            <a:extLst>
              <a:ext uri="{FF2B5EF4-FFF2-40B4-BE49-F238E27FC236}">
                <a16:creationId xmlns:a16="http://schemas.microsoft.com/office/drawing/2014/main" id="{2517CC35-4D3A-4795-8C4F-34B7D8EA9E88}"/>
              </a:ext>
            </a:extLst>
          </p:cNvPr>
          <p:cNvPicPr>
            <a:picLocks noChangeAspect="1"/>
          </p:cNvPicPr>
          <p:nvPr/>
        </p:nvPicPr>
        <p:blipFill rotWithShape="1">
          <a:blip r:embed="rId5"/>
          <a:srcRect l="70811" t="83566"/>
          <a:stretch/>
        </p:blipFill>
        <p:spPr>
          <a:xfrm>
            <a:off x="8410208" y="2865473"/>
            <a:ext cx="3081958" cy="1127051"/>
          </a:xfrm>
          <a:prstGeom prst="rect">
            <a:avLst/>
          </a:prstGeom>
        </p:spPr>
      </p:pic>
      <p:sp>
        <p:nvSpPr>
          <p:cNvPr id="21" name="矢印: 右 20">
            <a:extLst>
              <a:ext uri="{FF2B5EF4-FFF2-40B4-BE49-F238E27FC236}">
                <a16:creationId xmlns:a16="http://schemas.microsoft.com/office/drawing/2014/main" id="{281278E9-23A8-47EA-8E10-C03F03C45CDA}"/>
              </a:ext>
            </a:extLst>
          </p:cNvPr>
          <p:cNvSpPr/>
          <p:nvPr/>
        </p:nvSpPr>
        <p:spPr>
          <a:xfrm rot="9484517">
            <a:off x="2502900" y="32335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458DED00-150D-4F0C-BA4B-F546FD64CCE9}"/>
              </a:ext>
            </a:extLst>
          </p:cNvPr>
          <p:cNvSpPr/>
          <p:nvPr/>
        </p:nvSpPr>
        <p:spPr>
          <a:xfrm>
            <a:off x="4194728"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F62542E8-0473-4543-AD7A-EAD371CC5E29}"/>
              </a:ext>
            </a:extLst>
          </p:cNvPr>
          <p:cNvSpPr/>
          <p:nvPr/>
        </p:nvSpPr>
        <p:spPr>
          <a:xfrm>
            <a:off x="7595084"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D1EC23F2-DAA9-407A-848C-A5B7DF86E301}"/>
              </a:ext>
            </a:extLst>
          </p:cNvPr>
          <p:cNvSpPr/>
          <p:nvPr/>
        </p:nvSpPr>
        <p:spPr>
          <a:xfrm rot="19912492">
            <a:off x="5856225" y="471687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矢印: 右 28">
            <a:extLst>
              <a:ext uri="{FF2B5EF4-FFF2-40B4-BE49-F238E27FC236}">
                <a16:creationId xmlns:a16="http://schemas.microsoft.com/office/drawing/2014/main" id="{3BA6C4EE-C7D6-4AF5-8BB8-E9861B2D06B3}"/>
              </a:ext>
            </a:extLst>
          </p:cNvPr>
          <p:cNvSpPr/>
          <p:nvPr/>
        </p:nvSpPr>
        <p:spPr>
          <a:xfrm rot="19079248">
            <a:off x="8776993" y="36158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2E038610-668E-4633-A9EA-5F9CF16C380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835684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アクションクラス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pic>
        <p:nvPicPr>
          <p:cNvPr id="4" name="Picture 2">
            <a:extLst>
              <a:ext uri="{FF2B5EF4-FFF2-40B4-BE49-F238E27FC236}">
                <a16:creationId xmlns:a16="http://schemas.microsoft.com/office/drawing/2014/main" id="{7BE6B709-868A-475F-8E72-92C15AD90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647" y="476870"/>
            <a:ext cx="5077155" cy="1396689"/>
          </a:xfrm>
          <a:prstGeom prst="rect">
            <a:avLst/>
          </a:prstGeom>
          <a:noFill/>
          <a:extLst>
            <a:ext uri="{909E8E84-426E-40DD-AFC4-6F175D3DCCD1}">
              <a14:hiddenFill xmlns:a14="http://schemas.microsoft.com/office/drawing/2010/main">
                <a:solidFill>
                  <a:srgbClr val="FFFFFF"/>
                </a:solidFill>
              </a14:hiddenFill>
            </a:ext>
          </a:extLst>
        </p:spPr>
      </p:pic>
      <p:sp>
        <p:nvSpPr>
          <p:cNvPr id="29" name="矢印: 右 28">
            <a:extLst>
              <a:ext uri="{FF2B5EF4-FFF2-40B4-BE49-F238E27FC236}">
                <a16:creationId xmlns:a16="http://schemas.microsoft.com/office/drawing/2014/main" id="{3BA6C4EE-C7D6-4AF5-8BB8-E9861B2D06B3}"/>
              </a:ext>
            </a:extLst>
          </p:cNvPr>
          <p:cNvSpPr/>
          <p:nvPr/>
        </p:nvSpPr>
        <p:spPr>
          <a:xfrm rot="3242858">
            <a:off x="9882993" y="40571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Rectangle 3">
            <a:extLst>
              <a:ext uri="{FF2B5EF4-FFF2-40B4-BE49-F238E27FC236}">
                <a16:creationId xmlns:a16="http://schemas.microsoft.com/office/drawing/2014/main" id="{FB26FE97-25D6-479C-9E42-3126A34A5155}"/>
              </a:ext>
            </a:extLst>
          </p:cNvPr>
          <p:cNvSpPr>
            <a:spLocks noChangeArrowheads="1"/>
          </p:cNvSpPr>
          <p:nvPr/>
        </p:nvSpPr>
        <p:spPr bwMode="auto">
          <a:xfrm>
            <a:off x="712733" y="2224105"/>
            <a:ext cx="5689377"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SampleAction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Object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025105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4D9ED6C-CDE8-424D-A686-CCFC8151127E}"/>
              </a:ext>
            </a:extLst>
          </p:cNvPr>
          <p:cNvSpPr/>
          <p:nvPr/>
        </p:nvSpPr>
        <p:spPr>
          <a:xfrm>
            <a:off x="0" y="8389"/>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このスライドを</a:t>
            </a: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にしたファイルを提供しています。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ファイルを開いて見れる状態にしてください。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api-handson</a:t>
            </a:r>
            <a:r>
              <a:rPr kumimoji="1" lang="en-US" altLang="ja-JP" sz="2000" dirty="0">
                <a:highlight>
                  <a:srgbClr val="FFFF00"/>
                </a:highlight>
                <a:latin typeface="Meiryo UI" panose="020B0604030504040204" pitchFamily="50" charset="-128"/>
                <a:ea typeface="Meiryo UI" panose="020B0604030504040204" pitchFamily="50" charset="-128"/>
              </a:rPr>
              <a:t>/api-handson.pdf</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
        <p:nvSpPr>
          <p:cNvPr id="4" name="テキスト ボックス 3">
            <a:extLst>
              <a:ext uri="{FF2B5EF4-FFF2-40B4-BE49-F238E27FC236}">
                <a16:creationId xmlns:a16="http://schemas.microsoft.com/office/drawing/2014/main" id="{7C9CEE1D-C5D1-44E8-89D1-977A4142321A}"/>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ルーティング</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5" name="テキスト ボックス 4">
            <a:extLst>
              <a:ext uri="{FF2B5EF4-FFF2-40B4-BE49-F238E27FC236}">
                <a16:creationId xmlns:a16="http://schemas.microsoft.com/office/drawing/2014/main" id="{D5A5346A-38CB-4407-85F2-3FE0962F0E74}"/>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7" name="Rectangle 3">
            <a:extLst>
              <a:ext uri="{FF2B5EF4-FFF2-40B4-BE49-F238E27FC236}">
                <a16:creationId xmlns:a16="http://schemas.microsoft.com/office/drawing/2014/main" id="{BC2B7928-F702-470B-AECA-747EA11893CB}"/>
              </a:ext>
            </a:extLst>
          </p:cNvPr>
          <p:cNvSpPr>
            <a:spLocks noChangeArrowheads="1"/>
          </p:cNvSpPr>
          <p:nvPr/>
        </p:nvSpPr>
        <p:spPr bwMode="auto">
          <a:xfrm>
            <a:off x="715816" y="2227602"/>
            <a:ext cx="5718540"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javax.ws.rs.Produces;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javax.ws.rs.core.MediaType;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java.util.Map;</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SampleAction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@Produces(MediaType.</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Object get()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Map.</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of</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("status", "ok");</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42855" y="3095560"/>
            <a:ext cx="6411986" cy="3133871"/>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では、ルーティングアダプタという機能で、リクエストをどのアクションクラスで処理するかを定義することができます。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ルーティングアダプタ</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https://nablarch.github.io/docs/LATEST/doc/application_framework/adaptors/router_adaptor.html</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ja-JP" altLang="en-US"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JAX-RS</a:t>
            </a:r>
            <a:r>
              <a:rPr kumimoji="1" lang="ja-JP" altLang="en-US" sz="1600" dirty="0">
                <a:solidFill>
                  <a:schemeClr val="bg1"/>
                </a:solidFill>
                <a:latin typeface="Meiryo UI" panose="020B0604030504040204" pitchFamily="50" charset="-128"/>
                <a:ea typeface="Meiryo UI" panose="020B0604030504040204" pitchFamily="50" charset="-128"/>
              </a:rPr>
              <a:t>のアノテーション（</a:t>
            </a:r>
            <a:r>
              <a:rPr kumimoji="1" lang="en-US" altLang="ja-JP" sz="1600" dirty="0">
                <a:solidFill>
                  <a:schemeClr val="bg1"/>
                </a:solidFill>
                <a:latin typeface="Meiryo UI" panose="020B0604030504040204" pitchFamily="50" charset="-128"/>
                <a:ea typeface="Meiryo UI" panose="020B0604030504040204" pitchFamily="50" charset="-128"/>
              </a:rPr>
              <a:t>@PATH</a:t>
            </a:r>
            <a:r>
              <a:rPr kumimoji="1" lang="ja-JP" altLang="en-US" sz="1600" dirty="0">
                <a:solidFill>
                  <a:schemeClr val="bg1"/>
                </a:solidFill>
                <a:latin typeface="Meiryo UI" panose="020B0604030504040204" pitchFamily="50" charset="-128"/>
                <a:ea typeface="Meiryo UI" panose="020B0604030504040204" pitchFamily="50" charset="-128"/>
              </a:rPr>
              <a:t>や</a:t>
            </a:r>
            <a:r>
              <a:rPr kumimoji="1" lang="en-US" altLang="ja-JP" sz="1600" dirty="0">
                <a:solidFill>
                  <a:schemeClr val="bg1"/>
                </a:solidFill>
                <a:latin typeface="Meiryo UI" panose="020B0604030504040204" pitchFamily="50" charset="-128"/>
                <a:ea typeface="Meiryo UI" panose="020B0604030504040204" pitchFamily="50" charset="-128"/>
              </a:rPr>
              <a:t>@GET</a:t>
            </a:r>
            <a:r>
              <a:rPr kumimoji="1" lang="ja-JP" altLang="en-US" sz="1600" dirty="0">
                <a:solidFill>
                  <a:schemeClr val="bg1"/>
                </a:solidFill>
                <a:latin typeface="Meiryo UI" panose="020B0604030504040204" pitchFamily="50" charset="-128"/>
                <a:ea typeface="Meiryo UI" panose="020B0604030504040204" pitchFamily="50" charset="-128"/>
              </a:rPr>
              <a:t>等）を使用してルーティングを定義できますので、パスが</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en-US" altLang="ja-JP" sz="1600" dirty="0" err="1">
                <a:solidFill>
                  <a:schemeClr val="bg1"/>
                </a:solidFill>
                <a:latin typeface="Meiryo UI" panose="020B0604030504040204" pitchFamily="50" charset="-128"/>
                <a:ea typeface="Meiryo UI" panose="020B0604030504040204" pitchFamily="50" charset="-128"/>
              </a:rPr>
              <a:t>api</a:t>
            </a:r>
            <a:r>
              <a:rPr kumimoji="1" lang="en-US" altLang="ja-JP" sz="1600" dirty="0">
                <a:solidFill>
                  <a:schemeClr val="bg1"/>
                </a:solidFill>
                <a:latin typeface="Meiryo UI" panose="020B0604030504040204" pitchFamily="50" charset="-128"/>
                <a:ea typeface="Meiryo UI" panose="020B0604030504040204" pitchFamily="50" charset="-128"/>
              </a:rPr>
              <a:t>/test</a:t>
            </a:r>
            <a:r>
              <a:rPr kumimoji="1" lang="ja-JP" altLang="en-US" sz="1600" dirty="0">
                <a:solidFill>
                  <a:schemeClr val="bg1"/>
                </a:solidFill>
                <a:latin typeface="Meiryo UI" panose="020B0604030504040204" pitchFamily="50" charset="-128"/>
                <a:ea typeface="Meiryo UI" panose="020B0604030504040204" pitchFamily="50" charset="-128"/>
              </a:rPr>
              <a:t>、</a:t>
            </a:r>
            <a:r>
              <a:rPr kumimoji="1" lang="en-US" altLang="ja-JP" sz="1600" dirty="0">
                <a:solidFill>
                  <a:schemeClr val="bg1"/>
                </a:solidFill>
                <a:latin typeface="Meiryo UI" panose="020B0604030504040204" pitchFamily="50" charset="-128"/>
                <a:ea typeface="Meiryo UI" panose="020B0604030504040204" pitchFamily="50" charset="-128"/>
              </a:rPr>
              <a:t>HTTP</a:t>
            </a:r>
            <a:r>
              <a:rPr kumimoji="1" lang="ja-JP" altLang="en-US" sz="1600" dirty="0">
                <a:solidFill>
                  <a:schemeClr val="bg1"/>
                </a:solidFill>
                <a:latin typeface="Meiryo UI" panose="020B0604030504040204" pitchFamily="50" charset="-128"/>
                <a:ea typeface="Meiryo UI" panose="020B0604030504040204" pitchFamily="50" charset="-128"/>
              </a:rPr>
              <a:t>メソッドが</a:t>
            </a:r>
            <a:r>
              <a:rPr kumimoji="1" lang="en-US" altLang="ja-JP" sz="1600" dirty="0">
                <a:solidFill>
                  <a:schemeClr val="bg1"/>
                </a:solidFill>
                <a:latin typeface="Meiryo UI" panose="020B0604030504040204" pitchFamily="50" charset="-128"/>
                <a:ea typeface="Meiryo UI" panose="020B0604030504040204" pitchFamily="50" charset="-128"/>
              </a:rPr>
              <a:t>GET</a:t>
            </a:r>
            <a:r>
              <a:rPr kumimoji="1" lang="ja-JP" altLang="en-US" sz="1600" dirty="0">
                <a:solidFill>
                  <a:schemeClr val="bg1"/>
                </a:solidFill>
                <a:latin typeface="Meiryo UI" panose="020B0604030504040204" pitchFamily="50" charset="-128"/>
                <a:ea typeface="Meiryo UI" panose="020B0604030504040204" pitchFamily="50" charset="-128"/>
              </a:rPr>
              <a:t>に対応した起動テスト用の</a:t>
            </a:r>
            <a:r>
              <a:rPr kumimoji="1" lang="en-US" altLang="ja-JP" sz="1600" dirty="0">
                <a:solidFill>
                  <a:schemeClr val="bg1"/>
                </a:solidFill>
                <a:latin typeface="Meiryo UI" panose="020B0604030504040204" pitchFamily="50" charset="-128"/>
                <a:ea typeface="Meiryo UI" panose="020B0604030504040204" pitchFamily="50" charset="-128"/>
              </a:rPr>
              <a:t>REST API</a:t>
            </a:r>
            <a:r>
              <a:rPr kumimoji="1" lang="ja-JP" altLang="en-US" sz="1600" dirty="0">
                <a:solidFill>
                  <a:schemeClr val="bg1"/>
                </a:solidFill>
                <a:latin typeface="Meiryo UI" panose="020B0604030504040204" pitchFamily="50" charset="-128"/>
                <a:ea typeface="Meiryo UI" panose="020B0604030504040204" pitchFamily="50" charset="-128"/>
              </a:rPr>
              <a:t>を実装しています。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49404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DI</a:t>
            </a:r>
            <a:r>
              <a:rPr kumimoji="1" lang="ja-JP" altLang="en-US" sz="2800" b="1" dirty="0">
                <a:latin typeface="Meiryo UI" panose="020B0604030504040204" pitchFamily="50" charset="-128"/>
                <a:ea typeface="Meiryo UI" panose="020B0604030504040204" pitchFamily="50" charset="-128"/>
              </a:rPr>
              <a:t>コンテナ</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
        <p:nvSpPr>
          <p:cNvPr id="12" name="テキスト ボックス 11">
            <a:extLst>
              <a:ext uri="{FF2B5EF4-FFF2-40B4-BE49-F238E27FC236}">
                <a16:creationId xmlns:a16="http://schemas.microsoft.com/office/drawing/2014/main" id="{C699FD54-CEBC-4658-9A8A-F3A8902B3A69}"/>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14" name="Rectangle 3">
            <a:extLst>
              <a:ext uri="{FF2B5EF4-FFF2-40B4-BE49-F238E27FC236}">
                <a16:creationId xmlns:a16="http://schemas.microsoft.com/office/drawing/2014/main" id="{594D39AC-508E-42BD-97A1-126187283E25}"/>
              </a:ext>
            </a:extLst>
          </p:cNvPr>
          <p:cNvSpPr>
            <a:spLocks noChangeArrowheads="1"/>
          </p:cNvSpPr>
          <p:nvPr/>
        </p:nvSpPr>
        <p:spPr bwMode="auto">
          <a:xfrm>
            <a:off x="715816" y="2236179"/>
            <a:ext cx="5819208"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javax.ws.rs.Path;</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javax.ws.rs.Produces;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javax.ws.rs.core.MediaType;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java.util.Map;</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SampleAction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@Produces(MediaType.</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Object get()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Map.</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of</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("status", "ok");</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34466" y="3069189"/>
            <a:ext cx="6411986" cy="3441648"/>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クラスに付与している</a:t>
            </a:r>
            <a:r>
              <a:rPr kumimoji="1" lang="en-US" altLang="ja-JP" sz="1600" dirty="0" err="1">
                <a:solidFill>
                  <a:schemeClr val="bg1"/>
                </a:solidFill>
                <a:latin typeface="Meiryo UI" panose="020B0604030504040204" pitchFamily="50" charset="-128"/>
                <a:ea typeface="Meiryo UI" panose="020B0604030504040204" pitchFamily="50" charset="-128"/>
              </a:rPr>
              <a:t>SystemRepositoryComponent</a:t>
            </a:r>
            <a:r>
              <a:rPr kumimoji="1" lang="ja-JP" altLang="en-US" sz="1600" dirty="0">
                <a:solidFill>
                  <a:schemeClr val="bg1"/>
                </a:solidFill>
                <a:latin typeface="Meiryo UI" panose="020B0604030504040204" pitchFamily="50" charset="-128"/>
                <a:ea typeface="Meiryo UI" panose="020B0604030504040204" pitchFamily="50" charset="-128"/>
              </a:rPr>
              <a:t>アノテーションは、</a:t>
            </a: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が提供している</a:t>
            </a:r>
            <a:r>
              <a:rPr kumimoji="1" lang="en-US" altLang="ja-JP" sz="1600" dirty="0">
                <a:solidFill>
                  <a:schemeClr val="bg1"/>
                </a:solidFill>
                <a:latin typeface="Meiryo UI" panose="020B0604030504040204" pitchFamily="50" charset="-128"/>
                <a:ea typeface="Meiryo UI" panose="020B0604030504040204" pitchFamily="50" charset="-128"/>
              </a:rPr>
              <a:t>DI</a:t>
            </a:r>
            <a:r>
              <a:rPr kumimoji="1" lang="ja-JP" altLang="en-US" sz="1600" dirty="0">
                <a:solidFill>
                  <a:schemeClr val="bg1"/>
                </a:solidFill>
                <a:latin typeface="Meiryo UI" panose="020B0604030504040204" pitchFamily="50" charset="-128"/>
                <a:ea typeface="Meiryo UI" panose="020B0604030504040204" pitchFamily="50" charset="-128"/>
              </a:rPr>
              <a:t>コンテナの機能を持つシステムリポジトリに登録するための設定です。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システムリポジトリ</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https://nablarch.github.io/docs/LATEST/doc/application_framework/application_framework/libraries/repository.html</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ja-JP" altLang="en-US"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ToDo</a:t>
            </a:r>
            <a:r>
              <a:rPr kumimoji="1" lang="ja-JP" altLang="en-US" sz="1600" dirty="0">
                <a:solidFill>
                  <a:schemeClr val="bg1"/>
                </a:solidFill>
                <a:latin typeface="Meiryo UI" panose="020B0604030504040204" pitchFamily="50" charset="-128"/>
                <a:ea typeface="Meiryo UI" panose="020B0604030504040204" pitchFamily="50" charset="-128"/>
              </a:rPr>
              <a:t>アプリで</a:t>
            </a:r>
            <a:r>
              <a:rPr kumimoji="1" lang="en-US" altLang="ja-JP" sz="1600" dirty="0">
                <a:solidFill>
                  <a:schemeClr val="bg1"/>
                </a:solidFill>
                <a:latin typeface="Meiryo UI" panose="020B0604030504040204" pitchFamily="50" charset="-128"/>
                <a:ea typeface="Meiryo UI" panose="020B0604030504040204" pitchFamily="50" charset="-128"/>
              </a:rPr>
              <a:t>DI</a:t>
            </a:r>
            <a:r>
              <a:rPr kumimoji="1" lang="ja-JP" altLang="en-US" sz="1600" dirty="0">
                <a:solidFill>
                  <a:schemeClr val="bg1"/>
                </a:solidFill>
                <a:latin typeface="Meiryo UI" panose="020B0604030504040204" pitchFamily="50" charset="-128"/>
                <a:ea typeface="Meiryo UI" panose="020B0604030504040204" pitchFamily="50" charset="-128"/>
              </a:rPr>
              <a:t>コンテナの機能を使うため、アクションクラスをシステムリポジトリから取得するように予め設定しています。そのため、アクションクラスをシステムリポジトリに登録する必要があります。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7504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リクエスト</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レスポンスの変換</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
        <p:nvSpPr>
          <p:cNvPr id="10" name="テキスト ボックス 9">
            <a:extLst>
              <a:ext uri="{FF2B5EF4-FFF2-40B4-BE49-F238E27FC236}">
                <a16:creationId xmlns:a16="http://schemas.microsoft.com/office/drawing/2014/main" id="{698280DA-9094-4415-9371-1C5E05912113}"/>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12" name="Rectangle 3">
            <a:extLst>
              <a:ext uri="{FF2B5EF4-FFF2-40B4-BE49-F238E27FC236}">
                <a16:creationId xmlns:a16="http://schemas.microsoft.com/office/drawing/2014/main" id="{F7BBF36F-80C8-4583-B9C9-5ADD99526666}"/>
              </a:ext>
            </a:extLst>
          </p:cNvPr>
          <p:cNvSpPr>
            <a:spLocks noChangeArrowheads="1"/>
          </p:cNvSpPr>
          <p:nvPr/>
        </p:nvSpPr>
        <p:spPr bwMode="auto">
          <a:xfrm>
            <a:off x="715815" y="2183707"/>
            <a:ext cx="5181645" cy="31393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javax.ws.rs.Path;</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javax.ws.rs.core.MediaType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SampleAction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Object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51244" y="3082245"/>
            <a:ext cx="6411986" cy="3441648"/>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"status"</a:t>
            </a:r>
            <a:r>
              <a:rPr kumimoji="1" lang="ja-JP" altLang="en-US" sz="1600" dirty="0">
                <a:solidFill>
                  <a:schemeClr val="bg1"/>
                </a:solidFill>
                <a:latin typeface="Meiryo UI" panose="020B0604030504040204" pitchFamily="50" charset="-128"/>
                <a:ea typeface="Meiryo UI" panose="020B0604030504040204" pitchFamily="50" charset="-128"/>
              </a:rPr>
              <a:t>キーで</a:t>
            </a:r>
            <a:r>
              <a:rPr kumimoji="1" lang="en-US" altLang="ja-JP" sz="1600" dirty="0">
                <a:solidFill>
                  <a:schemeClr val="bg1"/>
                </a:solidFill>
                <a:latin typeface="Meiryo UI" panose="020B0604030504040204" pitchFamily="50" charset="-128"/>
                <a:ea typeface="Meiryo UI" panose="020B0604030504040204" pitchFamily="50" charset="-128"/>
              </a:rPr>
              <a:t>"ok"</a:t>
            </a:r>
            <a:r>
              <a:rPr kumimoji="1" lang="ja-JP" altLang="en-US" sz="1600" dirty="0">
                <a:solidFill>
                  <a:schemeClr val="bg1"/>
                </a:solidFill>
                <a:latin typeface="Meiryo UI" panose="020B0604030504040204" pitchFamily="50" charset="-128"/>
                <a:ea typeface="Meiryo UI" panose="020B0604030504040204" pitchFamily="50" charset="-128"/>
              </a:rPr>
              <a:t>文字列を格納する</a:t>
            </a:r>
            <a:r>
              <a:rPr kumimoji="1" lang="en-US" altLang="ja-JP" sz="1600" dirty="0">
                <a:solidFill>
                  <a:schemeClr val="bg1"/>
                </a:solidFill>
                <a:latin typeface="Meiryo UI" panose="020B0604030504040204" pitchFamily="50" charset="-128"/>
                <a:ea typeface="Meiryo UI" panose="020B0604030504040204" pitchFamily="50" charset="-128"/>
              </a:rPr>
              <a:t>Map</a:t>
            </a:r>
            <a:r>
              <a:rPr kumimoji="1" lang="ja-JP" altLang="en-US" sz="1600" dirty="0">
                <a:solidFill>
                  <a:schemeClr val="bg1"/>
                </a:solidFill>
                <a:latin typeface="Meiryo UI" panose="020B0604030504040204" pitchFamily="50" charset="-128"/>
                <a:ea typeface="Meiryo UI" panose="020B0604030504040204" pitchFamily="50" charset="-128"/>
              </a:rPr>
              <a:t>オブジェクトを返していますが、これは次のような</a:t>
            </a:r>
            <a:r>
              <a:rPr kumimoji="1" lang="en-US" altLang="ja-JP" sz="1600" dirty="0">
                <a:solidFill>
                  <a:schemeClr val="bg1"/>
                </a:solidFill>
                <a:latin typeface="Meiryo UI" panose="020B0604030504040204" pitchFamily="50" charset="-128"/>
                <a:ea typeface="Meiryo UI" panose="020B0604030504040204" pitchFamily="50" charset="-128"/>
              </a:rPr>
              <a:t>JSON</a:t>
            </a:r>
            <a:r>
              <a:rPr kumimoji="1" lang="ja-JP" altLang="en-US" sz="1600" dirty="0">
                <a:solidFill>
                  <a:schemeClr val="bg1"/>
                </a:solidFill>
                <a:latin typeface="Meiryo UI" panose="020B0604030504040204" pitchFamily="50" charset="-128"/>
                <a:ea typeface="Meiryo UI" panose="020B0604030504040204" pitchFamily="50" charset="-128"/>
              </a:rPr>
              <a:t>に変換されます。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 "status": "ok" }</a:t>
            </a: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@Consumes</a:t>
            </a:r>
            <a:r>
              <a:rPr kumimoji="1" lang="ja-JP" altLang="en-US" sz="1600" dirty="0">
                <a:solidFill>
                  <a:schemeClr val="bg1"/>
                </a:solidFill>
                <a:latin typeface="Meiryo UI" panose="020B0604030504040204" pitchFamily="50" charset="-128"/>
                <a:ea typeface="Meiryo UI" panose="020B0604030504040204" pitchFamily="50" charset="-128"/>
              </a:rPr>
              <a:t>アノテーション、</a:t>
            </a:r>
            <a:r>
              <a:rPr kumimoji="1" lang="en-US" altLang="ja-JP" sz="1600" dirty="0">
                <a:solidFill>
                  <a:schemeClr val="bg1"/>
                </a:solidFill>
                <a:latin typeface="Meiryo UI" panose="020B0604030504040204" pitchFamily="50" charset="-128"/>
                <a:ea typeface="Meiryo UI" panose="020B0604030504040204" pitchFamily="50" charset="-128"/>
              </a:rPr>
              <a:t>@Produces</a:t>
            </a:r>
            <a:r>
              <a:rPr kumimoji="1" lang="ja-JP" altLang="en-US" sz="1600" dirty="0">
                <a:solidFill>
                  <a:schemeClr val="bg1"/>
                </a:solidFill>
                <a:latin typeface="Meiryo UI" panose="020B0604030504040204" pitchFamily="50" charset="-128"/>
                <a:ea typeface="Meiryo UI" panose="020B0604030504040204" pitchFamily="50" charset="-128"/>
              </a:rPr>
              <a:t>アノテーションで指定したメディアタイプに応じた形式にリクエストボディ変換ハンドラが変換を行います。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リクエストボディ変換ハンドラ</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https://nablarch.github.io/docs/LATEST/doc/application_framework/application_framework/handlers/rest/body_convert_handler.html</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72842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のテストを行うには</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上のテーブルや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テストデータの登録が必要です。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マイグレーションツール（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のバージョン管理）の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Flyway</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https://flywaydb.org/</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r>
              <a:rPr kumimoji="1" lang="ja-JP" altLang="en-US" sz="2000" dirty="0">
                <a:latin typeface="Meiryo UI" panose="020B0604030504040204" pitchFamily="50" charset="-128"/>
                <a:ea typeface="Meiryo UI" panose="020B0604030504040204" pitchFamily="50" charset="-128"/>
              </a:rPr>
              <a:t>使い方メモ</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1600" dirty="0">
                <a:latin typeface="Meiryo UI" panose="020B0604030504040204" pitchFamily="50" charset="-128"/>
                <a:ea typeface="Meiryo UI" panose="020B0604030504040204" pitchFamily="50" charset="-128"/>
                <a:hlinkClick r:id="rId4"/>
              </a:rPr>
              <a:t>https://qiita.com/opengl-8080/items/6368c19a06521b65a655</a:t>
            </a:r>
            <a:endParaRPr kumimoji="1" lang="en-US" altLang="ja-JP" sz="1600" dirty="0">
              <a:highlight>
                <a:srgbClr val="FFFF00"/>
              </a:highlight>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セットアップ</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
        <p:nvSpPr>
          <p:cNvPr id="13" name="Rectangle 1">
            <a:extLst>
              <a:ext uri="{FF2B5EF4-FFF2-40B4-BE49-F238E27FC236}">
                <a16:creationId xmlns:a16="http://schemas.microsoft.com/office/drawing/2014/main" id="{460B69E6-E70D-478B-92DC-7BDEADA24645}"/>
              </a:ext>
            </a:extLst>
          </p:cNvPr>
          <p:cNvSpPr>
            <a:spLocks noChangeArrowheads="1"/>
          </p:cNvSpPr>
          <p:nvPr/>
        </p:nvSpPr>
        <p:spPr bwMode="auto">
          <a:xfrm>
            <a:off x="7692706" y="1518801"/>
            <a:ext cx="3783478"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SEQUENCE 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INCREMENT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BY </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MAXVALUE </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9223372036854775807</a:t>
            </a:r>
            <a:b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START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WITH </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1</a:t>
            </a:r>
            <a:b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CYCLE;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password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user_profile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name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5" name="テキスト ボックス 14">
            <a:extLst>
              <a:ext uri="{FF2B5EF4-FFF2-40B4-BE49-F238E27FC236}">
                <a16:creationId xmlns:a16="http://schemas.microsoft.com/office/drawing/2014/main" id="{3E102964-63BA-4619-A5E0-190E3D931D3F}"/>
              </a:ext>
            </a:extLst>
          </p:cNvPr>
          <p:cNvSpPr txBox="1"/>
          <p:nvPr/>
        </p:nvSpPr>
        <p:spPr>
          <a:xfrm>
            <a:off x="7877306" y="561558"/>
            <a:ext cx="3598878"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に適用する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V1__create_table.sql</a:t>
            </a:r>
          </a:p>
        </p:txBody>
      </p:sp>
    </p:spTree>
    <p:extLst>
      <p:ext uri="{BB962C8B-B14F-4D97-AF65-F5344CB8AC3E}">
        <p14:creationId xmlns:p14="http://schemas.microsoft.com/office/powerpoint/2010/main" val="190510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SampleTest.java</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
        <p:nvSpPr>
          <p:cNvPr id="7" name="Rectangle 1">
            <a:extLst>
              <a:ext uri="{FF2B5EF4-FFF2-40B4-BE49-F238E27FC236}">
                <a16:creationId xmlns:a16="http://schemas.microsoft.com/office/drawing/2014/main" id="{4B565AAD-F9BE-4DA9-9DDA-19B41DF9CF48}"/>
              </a:ext>
            </a:extLst>
          </p:cNvPr>
          <p:cNvSpPr>
            <a:spLocks noChangeArrowheads="1"/>
          </p:cNvSpPr>
          <p:nvPr/>
        </p:nvSpPr>
        <p:spPr bwMode="auto">
          <a:xfrm>
            <a:off x="816790" y="2191086"/>
            <a:ext cx="2563973" cy="18928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org.junit.jupiter.api.Assertions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org.junit.jupiter.api.</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SampleTest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Assertions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FB0FA7BC-4F9F-4287-BA5C-23ADB5A475BE}"/>
              </a:ext>
            </a:extLst>
          </p:cNvPr>
          <p:cNvSpPr txBox="1"/>
          <p:nvPr/>
        </p:nvSpPr>
        <p:spPr>
          <a:xfrm>
            <a:off x="3851244" y="2914702"/>
            <a:ext cx="4848375"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実行できれば無条件に成功するテストを実装しています。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95616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Maven</a:t>
            </a:r>
            <a:r>
              <a:rPr kumimoji="1" lang="ja-JP" altLang="en-US" sz="2000" dirty="0">
                <a:latin typeface="Meiryo UI" panose="020B0604030504040204" pitchFamily="50" charset="-128"/>
                <a:ea typeface="Meiryo UI" panose="020B0604030504040204" pitchFamily="50" charset="-128"/>
              </a:rPr>
              <a:t>を使用して動作確認を行います。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テストの実行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の起動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アプリサーバの起動</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動作確認</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Tree>
    <p:extLst>
      <p:ext uri="{BB962C8B-B14F-4D97-AF65-F5344CB8AC3E}">
        <p14:creationId xmlns:p14="http://schemas.microsoft.com/office/powerpoint/2010/main" val="1440791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test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BUILD</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SUCCESS</a:t>
            </a:r>
            <a:r>
              <a:rPr kumimoji="1" lang="ja-JP" altLang="en-US" sz="2000" dirty="0">
                <a:latin typeface="Meiryo UI" panose="020B0604030504040204" pitchFamily="50" charset="-128"/>
                <a:ea typeface="Meiryo UI" panose="020B0604030504040204" pitchFamily="50" charset="-128"/>
              </a:rPr>
              <a:t>」と出力されれば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テストの実行</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pic>
        <p:nvPicPr>
          <p:cNvPr id="15" name="図 14">
            <a:extLst>
              <a:ext uri="{FF2B5EF4-FFF2-40B4-BE49-F238E27FC236}">
                <a16:creationId xmlns:a16="http://schemas.microsoft.com/office/drawing/2014/main" id="{81C57749-FE94-4266-8B2F-ACCB13974E92}"/>
              </a:ext>
            </a:extLst>
          </p:cNvPr>
          <p:cNvPicPr>
            <a:picLocks noChangeAspect="1"/>
          </p:cNvPicPr>
          <p:nvPr/>
        </p:nvPicPr>
        <p:blipFill>
          <a:blip r:embed="rId3"/>
          <a:stretch>
            <a:fillRect/>
          </a:stretch>
        </p:blipFill>
        <p:spPr>
          <a:xfrm>
            <a:off x="6256423" y="1985720"/>
            <a:ext cx="5035160" cy="4100490"/>
          </a:xfrm>
          <a:prstGeom prst="rect">
            <a:avLst/>
          </a:prstGeom>
        </p:spPr>
      </p:pic>
      <p:sp>
        <p:nvSpPr>
          <p:cNvPr id="17" name="矢印: 右 16">
            <a:extLst>
              <a:ext uri="{FF2B5EF4-FFF2-40B4-BE49-F238E27FC236}">
                <a16:creationId xmlns:a16="http://schemas.microsoft.com/office/drawing/2014/main" id="{E675CC9D-939A-4BA2-9BFD-4D32FAE00732}"/>
              </a:ext>
            </a:extLst>
          </p:cNvPr>
          <p:cNvSpPr/>
          <p:nvPr/>
        </p:nvSpPr>
        <p:spPr>
          <a:xfrm rot="2358983">
            <a:off x="6121855" y="48606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6311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0EA7D5-A6A4-432E-8347-F845FF14D5A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BF0E029-C5A9-4CA6-8460-258D1F37A32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test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BUILD</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SUCCESS</a:t>
            </a:r>
            <a:r>
              <a:rPr kumimoji="1" lang="ja-JP" altLang="en-US" sz="2000" dirty="0">
                <a:latin typeface="Meiryo UI" panose="020B0604030504040204" pitchFamily="50" charset="-128"/>
                <a:ea typeface="Meiryo UI" panose="020B0604030504040204" pitchFamily="50" charset="-128"/>
              </a:rPr>
              <a:t>」と出力されれば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テストの実行</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pic>
        <p:nvPicPr>
          <p:cNvPr id="15" name="図 14">
            <a:extLst>
              <a:ext uri="{FF2B5EF4-FFF2-40B4-BE49-F238E27FC236}">
                <a16:creationId xmlns:a16="http://schemas.microsoft.com/office/drawing/2014/main" id="{81C57749-FE94-4266-8B2F-ACCB13974E92}"/>
              </a:ext>
            </a:extLst>
          </p:cNvPr>
          <p:cNvPicPr>
            <a:picLocks noChangeAspect="1"/>
          </p:cNvPicPr>
          <p:nvPr/>
        </p:nvPicPr>
        <p:blipFill>
          <a:blip r:embed="rId3"/>
          <a:stretch>
            <a:fillRect/>
          </a:stretch>
        </p:blipFill>
        <p:spPr>
          <a:xfrm>
            <a:off x="6256423" y="1985720"/>
            <a:ext cx="5035160" cy="4100490"/>
          </a:xfrm>
          <a:prstGeom prst="rect">
            <a:avLst/>
          </a:prstGeom>
        </p:spPr>
      </p:pic>
      <p:sp>
        <p:nvSpPr>
          <p:cNvPr id="17" name="矢印: 右 16">
            <a:extLst>
              <a:ext uri="{FF2B5EF4-FFF2-40B4-BE49-F238E27FC236}">
                <a16:creationId xmlns:a16="http://schemas.microsoft.com/office/drawing/2014/main" id="{E675CC9D-939A-4BA2-9BFD-4D32FAE00732}"/>
              </a:ext>
            </a:extLst>
          </p:cNvPr>
          <p:cNvSpPr/>
          <p:nvPr/>
        </p:nvSpPr>
        <p:spPr>
          <a:xfrm rot="2358983">
            <a:off x="6121855" y="48606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066322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err="1">
                <a:solidFill>
                  <a:srgbClr val="333333"/>
                </a:solidFill>
                <a:effectLst/>
                <a:latin typeface="Meiryo UI" panose="020B0604030504040204" pitchFamily="50" charset="-128"/>
                <a:ea typeface="Meiryo UI" panose="020B0604030504040204" pitchFamily="50" charset="-128"/>
              </a:rPr>
              <a:t>Nablarch</a:t>
            </a:r>
            <a:r>
              <a:rPr kumimoji="1" lang="ja-JP" altLang="en-US" sz="2000" b="0" i="0" dirty="0">
                <a:solidFill>
                  <a:srgbClr val="333333"/>
                </a:solidFill>
                <a:effectLst/>
                <a:latin typeface="Meiryo UI" panose="020B0604030504040204" pitchFamily="50" charset="-128"/>
                <a:ea typeface="Meiryo UI" panose="020B0604030504040204" pitchFamily="50" charset="-128"/>
              </a:rPr>
              <a:t>は起動すると</a:t>
            </a:r>
            <a:r>
              <a:rPr kumimoji="1" lang="en-US" altLang="ja-JP" sz="2000" b="0" i="0" dirty="0">
                <a:solidFill>
                  <a:srgbClr val="333333"/>
                </a:solidFill>
                <a:effectLst/>
                <a:latin typeface="Meiryo UI" panose="020B0604030504040204" pitchFamily="50" charset="-128"/>
                <a:ea typeface="Meiryo UI" panose="020B0604030504040204" pitchFamily="50" charset="-128"/>
              </a:rPr>
              <a:t>DB</a:t>
            </a:r>
            <a:r>
              <a:rPr kumimoji="1" lang="ja-JP" altLang="en-US" sz="2000" b="0" i="0" dirty="0">
                <a:solidFill>
                  <a:srgbClr val="333333"/>
                </a:solidFill>
                <a:effectLst/>
                <a:latin typeface="Meiryo UI" panose="020B0604030504040204" pitchFamily="50" charset="-128"/>
                <a:ea typeface="Meiryo UI" panose="020B0604030504040204" pitchFamily="50" charset="-128"/>
              </a:rPr>
              <a:t>にアクセスするため、</a:t>
            </a:r>
            <a:r>
              <a:rPr lang="en-US" altLang="ja-JP" sz="2000" b="0" i="0" dirty="0">
                <a:solidFill>
                  <a:srgbClr val="333333"/>
                </a:solidFill>
                <a:effectLst/>
                <a:latin typeface="Helvetica Neue"/>
              </a:rPr>
              <a:t>PostgreSQL</a:t>
            </a:r>
            <a:r>
              <a:rPr kumimoji="1" lang="ja-JP" altLang="en-US" sz="2000" b="0" i="0" dirty="0">
                <a:solidFill>
                  <a:srgbClr val="333333"/>
                </a:solidFill>
                <a:effectLst/>
                <a:latin typeface="Meiryo UI" panose="020B0604030504040204" pitchFamily="50" charset="-128"/>
                <a:ea typeface="Meiryo UI" panose="020B0604030504040204" pitchFamily="50" charset="-128"/>
              </a:rPr>
              <a:t>を起動します。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up –d</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次のコマンドで起動を確認します。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ps</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a:t>
            </a:r>
            <a:r>
              <a:rPr kumimoji="1" lang="en-US" altLang="ja-JP" sz="2000" dirty="0">
                <a:highlight>
                  <a:srgbClr val="FFFF00"/>
                </a:highlight>
                <a:latin typeface="Meiryo UI" panose="020B0604030504040204" pitchFamily="50" charset="-128"/>
                <a:ea typeface="Meiryo UI" panose="020B0604030504040204" pitchFamily="50" charset="-128"/>
              </a:rPr>
              <a:t>Up</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pic>
        <p:nvPicPr>
          <p:cNvPr id="10" name="図 9">
            <a:extLst>
              <a:ext uri="{FF2B5EF4-FFF2-40B4-BE49-F238E27FC236}">
                <a16:creationId xmlns:a16="http://schemas.microsoft.com/office/drawing/2014/main" id="{7D215B74-F0FE-446D-84AA-5F6DC29C230D}"/>
              </a:ext>
            </a:extLst>
          </p:cNvPr>
          <p:cNvPicPr>
            <a:picLocks noChangeAspect="1"/>
          </p:cNvPicPr>
          <p:nvPr/>
        </p:nvPicPr>
        <p:blipFill>
          <a:blip r:embed="rId3"/>
          <a:stretch>
            <a:fillRect/>
          </a:stretch>
        </p:blipFill>
        <p:spPr>
          <a:xfrm>
            <a:off x="5009615" y="4795050"/>
            <a:ext cx="6344185" cy="1743862"/>
          </a:xfrm>
          <a:prstGeom prst="rect">
            <a:avLst/>
          </a:prstGeom>
        </p:spPr>
      </p:pic>
      <p:sp>
        <p:nvSpPr>
          <p:cNvPr id="12" name="矢印: 右 11">
            <a:extLst>
              <a:ext uri="{FF2B5EF4-FFF2-40B4-BE49-F238E27FC236}">
                <a16:creationId xmlns:a16="http://schemas.microsoft.com/office/drawing/2014/main" id="{9D7A69FA-9A9C-4B8A-A9B1-BBA57DBD1932}"/>
              </a:ext>
            </a:extLst>
          </p:cNvPr>
          <p:cNvSpPr/>
          <p:nvPr/>
        </p:nvSpPr>
        <p:spPr>
          <a:xfrm rot="14408167">
            <a:off x="8789555" y="590556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83935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9E9ACC1-85C4-454F-858B-0195D9CD42A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5C2EDA9-B8D7-4BF8-8A7F-1AB9226AE9F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err="1">
                <a:solidFill>
                  <a:srgbClr val="333333"/>
                </a:solidFill>
                <a:effectLst/>
                <a:latin typeface="Meiryo UI" panose="020B0604030504040204" pitchFamily="50" charset="-128"/>
                <a:ea typeface="Meiryo UI" panose="020B0604030504040204" pitchFamily="50" charset="-128"/>
              </a:rPr>
              <a:t>Nablarch</a:t>
            </a:r>
            <a:r>
              <a:rPr kumimoji="1" lang="ja-JP" altLang="en-US" sz="2000" b="0" i="0" dirty="0">
                <a:solidFill>
                  <a:srgbClr val="333333"/>
                </a:solidFill>
                <a:effectLst/>
                <a:latin typeface="Meiryo UI" panose="020B0604030504040204" pitchFamily="50" charset="-128"/>
                <a:ea typeface="Meiryo UI" panose="020B0604030504040204" pitchFamily="50" charset="-128"/>
              </a:rPr>
              <a:t>は起動すると</a:t>
            </a:r>
            <a:r>
              <a:rPr kumimoji="1" lang="en-US" altLang="ja-JP" sz="2000" b="0" i="0" dirty="0">
                <a:solidFill>
                  <a:srgbClr val="333333"/>
                </a:solidFill>
                <a:effectLst/>
                <a:latin typeface="Meiryo UI" panose="020B0604030504040204" pitchFamily="50" charset="-128"/>
                <a:ea typeface="Meiryo UI" panose="020B0604030504040204" pitchFamily="50" charset="-128"/>
              </a:rPr>
              <a:t>DB</a:t>
            </a:r>
            <a:r>
              <a:rPr kumimoji="1" lang="ja-JP" altLang="en-US" sz="2000" b="0" i="0" dirty="0">
                <a:solidFill>
                  <a:srgbClr val="333333"/>
                </a:solidFill>
                <a:effectLst/>
                <a:latin typeface="Meiryo UI" panose="020B0604030504040204" pitchFamily="50" charset="-128"/>
                <a:ea typeface="Meiryo UI" panose="020B0604030504040204" pitchFamily="50" charset="-128"/>
              </a:rPr>
              <a:t>にアクセスするため、</a:t>
            </a:r>
            <a:r>
              <a:rPr lang="en-US" altLang="ja-JP" sz="2000" b="0" i="0" dirty="0">
                <a:solidFill>
                  <a:srgbClr val="333333"/>
                </a:solidFill>
                <a:effectLst/>
                <a:latin typeface="Helvetica Neue"/>
              </a:rPr>
              <a:t>PostgreSQL</a:t>
            </a:r>
            <a:r>
              <a:rPr kumimoji="1" lang="ja-JP" altLang="en-US" sz="2000" b="0" i="0" dirty="0">
                <a:solidFill>
                  <a:srgbClr val="333333"/>
                </a:solidFill>
                <a:effectLst/>
                <a:latin typeface="Meiryo UI" panose="020B0604030504040204" pitchFamily="50" charset="-128"/>
                <a:ea typeface="Meiryo UI" panose="020B0604030504040204" pitchFamily="50" charset="-128"/>
              </a:rPr>
              <a:t>を起動します。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up –d</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次のコマンドで起動を確認します。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ps</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a:t>
            </a:r>
            <a:r>
              <a:rPr kumimoji="1" lang="en-US" altLang="ja-JP" sz="2000" dirty="0">
                <a:highlight>
                  <a:srgbClr val="FFFF00"/>
                </a:highlight>
                <a:latin typeface="Meiryo UI" panose="020B0604030504040204" pitchFamily="50" charset="-128"/>
                <a:ea typeface="Meiryo UI" panose="020B0604030504040204" pitchFamily="50" charset="-128"/>
              </a:rPr>
              <a:t>Up</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pic>
        <p:nvPicPr>
          <p:cNvPr id="10" name="図 9">
            <a:extLst>
              <a:ext uri="{FF2B5EF4-FFF2-40B4-BE49-F238E27FC236}">
                <a16:creationId xmlns:a16="http://schemas.microsoft.com/office/drawing/2014/main" id="{7D215B74-F0FE-446D-84AA-5F6DC29C230D}"/>
              </a:ext>
            </a:extLst>
          </p:cNvPr>
          <p:cNvPicPr>
            <a:picLocks noChangeAspect="1"/>
          </p:cNvPicPr>
          <p:nvPr/>
        </p:nvPicPr>
        <p:blipFill>
          <a:blip r:embed="rId3"/>
          <a:stretch>
            <a:fillRect/>
          </a:stretch>
        </p:blipFill>
        <p:spPr>
          <a:xfrm>
            <a:off x="5009615" y="4795050"/>
            <a:ext cx="6344185" cy="1743862"/>
          </a:xfrm>
          <a:prstGeom prst="rect">
            <a:avLst/>
          </a:prstGeom>
        </p:spPr>
      </p:pic>
      <p:sp>
        <p:nvSpPr>
          <p:cNvPr id="12" name="矢印: 右 11">
            <a:extLst>
              <a:ext uri="{FF2B5EF4-FFF2-40B4-BE49-F238E27FC236}">
                <a16:creationId xmlns:a16="http://schemas.microsoft.com/office/drawing/2014/main" id="{9D7A69FA-9A9C-4B8A-A9B1-BBA57DBD1932}"/>
              </a:ext>
            </a:extLst>
          </p:cNvPr>
          <p:cNvSpPr/>
          <p:nvPr/>
        </p:nvSpPr>
        <p:spPr>
          <a:xfrm rot="14408167">
            <a:off x="8789555" y="590556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82133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5F3EA2CC-0564-4BDA-9091-1EADC10127C9}"/>
              </a:ext>
            </a:extLst>
          </p:cNvPr>
          <p:cNvSpPr/>
          <p:nvPr/>
        </p:nvSpPr>
        <p:spPr>
          <a:xfrm rot="8252184">
            <a:off x="2990599" y="318330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a:t>
            </a:r>
            <a:r>
              <a:rPr kumimoji="1" lang="en-US" altLang="ja-JP" sz="2000" dirty="0">
                <a:latin typeface="Meiryo UI" panose="020B0604030504040204" pitchFamily="50" charset="-128"/>
                <a:ea typeface="Meiryo UI" panose="020B0604030504040204" pitchFamily="50" charset="-128"/>
              </a:rPr>
              <a:t>Jetty</a:t>
            </a:r>
            <a:r>
              <a:rPr kumimoji="1" lang="ja-JP" altLang="en-US" sz="2000" dirty="0">
                <a:latin typeface="Meiryo UI" panose="020B0604030504040204" pitchFamily="50" charset="-128"/>
                <a:ea typeface="Meiryo UI" panose="020B0604030504040204" pitchFamily="50" charset="-128"/>
              </a:rPr>
              <a:t>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jetty:run</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Started</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ブラウザを起動し次の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http://localhost:9080/api/test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画面に「</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status”:“ok</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」が表示されれば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アプリサーバの起動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pic>
        <p:nvPicPr>
          <p:cNvPr id="9" name="図 8">
            <a:extLst>
              <a:ext uri="{FF2B5EF4-FFF2-40B4-BE49-F238E27FC236}">
                <a16:creationId xmlns:a16="http://schemas.microsoft.com/office/drawing/2014/main" id="{EFF3CE4A-42A2-4537-9E4C-384BFF06C081}"/>
              </a:ext>
            </a:extLst>
          </p:cNvPr>
          <p:cNvPicPr>
            <a:picLocks noChangeAspect="1"/>
          </p:cNvPicPr>
          <p:nvPr/>
        </p:nvPicPr>
        <p:blipFill>
          <a:blip r:embed="rId4"/>
          <a:stretch>
            <a:fillRect/>
          </a:stretch>
        </p:blipFill>
        <p:spPr>
          <a:xfrm>
            <a:off x="5245840" y="1991704"/>
            <a:ext cx="5199786" cy="1539240"/>
          </a:xfrm>
          <a:prstGeom prst="rect">
            <a:avLst/>
          </a:prstGeom>
        </p:spPr>
      </p:pic>
      <p:sp>
        <p:nvSpPr>
          <p:cNvPr id="4" name="矢印: 右 3">
            <a:extLst>
              <a:ext uri="{FF2B5EF4-FFF2-40B4-BE49-F238E27FC236}">
                <a16:creationId xmlns:a16="http://schemas.microsoft.com/office/drawing/2014/main" id="{6528FE1B-0373-49B1-A731-826F6D4469E0}"/>
              </a:ext>
            </a:extLst>
          </p:cNvPr>
          <p:cNvSpPr/>
          <p:nvPr/>
        </p:nvSpPr>
        <p:spPr>
          <a:xfrm rot="14408167">
            <a:off x="5963797" y="349461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9531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2CD36A6-E576-46A6-94BC-BA70C7BC7FE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D033A3C-8A16-4285-8040-F88C0520ACB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a:t>
            </a:r>
            <a:r>
              <a:rPr kumimoji="1" lang="en-US" altLang="ja-JP" sz="2000" dirty="0">
                <a:latin typeface="Meiryo UI" panose="020B0604030504040204" pitchFamily="50" charset="-128"/>
                <a:ea typeface="Meiryo UI" panose="020B0604030504040204" pitchFamily="50" charset="-128"/>
              </a:rPr>
              <a:t>Jetty</a:t>
            </a:r>
            <a:r>
              <a:rPr kumimoji="1" lang="ja-JP" altLang="en-US" sz="2000" dirty="0">
                <a:latin typeface="Meiryo UI" panose="020B0604030504040204" pitchFamily="50" charset="-128"/>
                <a:ea typeface="Meiryo UI" panose="020B0604030504040204" pitchFamily="50" charset="-128"/>
              </a:rPr>
              <a:t>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jetty:run</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Started</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ブラウザを起動し次の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http://localhost:9080/api/test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画面に「</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status”:“ok</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」が表示されれば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アプリサーバの起動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pic>
        <p:nvPicPr>
          <p:cNvPr id="9" name="図 8">
            <a:extLst>
              <a:ext uri="{FF2B5EF4-FFF2-40B4-BE49-F238E27FC236}">
                <a16:creationId xmlns:a16="http://schemas.microsoft.com/office/drawing/2014/main" id="{EFF3CE4A-42A2-4537-9E4C-384BFF06C081}"/>
              </a:ext>
            </a:extLst>
          </p:cNvPr>
          <p:cNvPicPr>
            <a:picLocks noChangeAspect="1"/>
          </p:cNvPicPr>
          <p:nvPr/>
        </p:nvPicPr>
        <p:blipFill>
          <a:blip r:embed="rId4"/>
          <a:stretch>
            <a:fillRect/>
          </a:stretch>
        </p:blipFill>
        <p:spPr>
          <a:xfrm>
            <a:off x="5245840" y="1991704"/>
            <a:ext cx="5199786" cy="1539240"/>
          </a:xfrm>
          <a:prstGeom prst="rect">
            <a:avLst/>
          </a:prstGeom>
        </p:spPr>
      </p:pic>
      <p:sp>
        <p:nvSpPr>
          <p:cNvPr id="4" name="矢印: 右 3">
            <a:extLst>
              <a:ext uri="{FF2B5EF4-FFF2-40B4-BE49-F238E27FC236}">
                <a16:creationId xmlns:a16="http://schemas.microsoft.com/office/drawing/2014/main" id="{6528FE1B-0373-49B1-A731-826F6D4469E0}"/>
              </a:ext>
            </a:extLst>
          </p:cNvPr>
          <p:cNvSpPr/>
          <p:nvPr/>
        </p:nvSpPr>
        <p:spPr>
          <a:xfrm rot="14408167">
            <a:off x="5963797" y="349461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927074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Tree>
    <p:extLst>
      <p:ext uri="{BB962C8B-B14F-4D97-AF65-F5344CB8AC3E}">
        <p14:creationId xmlns:p14="http://schemas.microsoft.com/office/powerpoint/2010/main" val="1031663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管理の開発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Tree>
    <p:extLst>
      <p:ext uri="{BB962C8B-B14F-4D97-AF65-F5344CB8AC3E}">
        <p14:creationId xmlns:p14="http://schemas.microsoft.com/office/powerpoint/2010/main" val="1612445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一覧表示</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登録</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リクエストやレスポンスの内容は？</a:t>
            </a:r>
            <a:endParaRPr kumimoji="1" lang="en-US" altLang="ja-JP" sz="2000" dirty="0">
              <a:latin typeface="Meiryo UI" panose="020B0604030504040204" pitchFamily="50" charset="-128"/>
              <a:ea typeface="Meiryo UI" panose="020B0604030504040204" pitchFamily="50" charset="-128"/>
            </a:endParaRPr>
          </a:p>
        </p:txBody>
      </p:sp>
      <p:graphicFrame>
        <p:nvGraphicFramePr>
          <p:cNvPr id="11" name="表 8">
            <a:extLst>
              <a:ext uri="{FF2B5EF4-FFF2-40B4-BE49-F238E27FC236}">
                <a16:creationId xmlns:a16="http://schemas.microsoft.com/office/drawing/2014/main" id="{5E68A437-E34A-422F-9203-4CBF747D9695}"/>
              </a:ext>
            </a:extLst>
          </p:cNvPr>
          <p:cNvGraphicFramePr>
            <a:graphicFrameLocks noGrp="1"/>
          </p:cNvGraphicFramePr>
          <p:nvPr>
            <p:extLst>
              <p:ext uri="{D42A27DB-BD31-4B8C-83A1-F6EECF244321}">
                <p14:modId xmlns:p14="http://schemas.microsoft.com/office/powerpoint/2010/main" val="1906938773"/>
              </p:ext>
            </p:extLst>
          </p:nvPr>
        </p:nvGraphicFramePr>
        <p:xfrm>
          <a:off x="5732610" y="2326923"/>
          <a:ext cx="4965727" cy="148336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GET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一覧表示</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登録</a:t>
                      </a:r>
                    </a:p>
                  </a:txBody>
                  <a:tcPr/>
                </a:tc>
                <a:extLst>
                  <a:ext uri="{0D108BD9-81ED-4DB2-BD59-A6C34878D82A}">
                    <a16:rowId xmlns:a16="http://schemas.microsoft.com/office/drawing/2014/main" val="2600247532"/>
                  </a:ext>
                </a:extLst>
              </a:tr>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40329975"/>
                  </a:ext>
                </a:extLst>
              </a:tr>
            </a:tbl>
          </a:graphicData>
        </a:graphic>
      </p:graphicFrame>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管理で開発する</a:t>
            </a:r>
            <a:r>
              <a:rPr kumimoji="1" lang="en-US" altLang="ja-JP" sz="2800" b="1" dirty="0">
                <a:latin typeface="Meiryo UI" panose="020B0604030504040204" pitchFamily="50" charset="-128"/>
                <a:ea typeface="Meiryo UI" panose="020B0604030504040204" pitchFamily="50" charset="-128"/>
              </a:rPr>
              <a:t>API</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pic>
        <p:nvPicPr>
          <p:cNvPr id="7" name="Picture 2" descr="page-css">
            <a:extLst>
              <a:ext uri="{FF2B5EF4-FFF2-40B4-BE49-F238E27FC236}">
                <a16:creationId xmlns:a16="http://schemas.microsoft.com/office/drawing/2014/main" id="{B06C7032-B50F-4AA7-B7CC-D88CA05D2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769" y="2315254"/>
            <a:ext cx="4072160" cy="222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118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を定義するための仕様です。</a:t>
            </a:r>
            <a:endParaRPr kumimoji="1" lang="en-US" altLang="ja-JP" sz="2000" dirty="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2" y="2714455"/>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590723" y="3869663"/>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モックサーバ</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68351"/>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OpenAPI</a:t>
            </a:r>
            <a:r>
              <a:rPr kumimoji="1" lang="ja-JP" altLang="en-US" sz="2000" dirty="0">
                <a:highlight>
                  <a:srgbClr val="FFFF00"/>
                </a:highlight>
                <a:latin typeface="Meiryo UI" panose="020B0604030504040204" pitchFamily="50" charset="-128"/>
                <a:ea typeface="Meiryo UI" panose="020B0604030504040204" pitchFamily="50" charset="-128"/>
              </a:rPr>
              <a:t>ドキュメント</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定義、レスポンスの例</a:t>
            </a:r>
            <a:r>
              <a:rPr kumimoji="1" lang="en-US" altLang="ja-JP" sz="2000" dirty="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302244"/>
            <a:ext cx="864250" cy="110073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3" y="4679166"/>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WEBページのブラウザウィンドウアイコン素材">
            <a:extLst>
              <a:ext uri="{FF2B5EF4-FFF2-40B4-BE49-F238E27FC236}">
                <a16:creationId xmlns:a16="http://schemas.microsoft.com/office/drawing/2014/main" id="{E4847713-1CBC-4E95-A9E5-5D7B72834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941505" y="3269783"/>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590723" y="5940203"/>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4C905240-A32D-4787-92EE-B3D822C5E9BF}"/>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5209423" y="3675394"/>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クライアントコード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556674"/>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a:off x="4033118" y="3296927"/>
            <a:ext cx="1307554"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6096005" y="852612"/>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18461"/>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利用</a:t>
            </a:r>
            <a:endParaRPr kumimoji="1" lang="en-US" altLang="ja-JP" sz="2000" dirty="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299186" y="123579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生成</a:t>
            </a:r>
            <a:endParaRPr kumimoji="1" lang="en-US" altLang="ja-JP" sz="2000" dirty="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533498" y="1226276"/>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モック化</a:t>
            </a:r>
            <a:endParaRPr kumimoji="1" lang="en-US" altLang="ja-JP" sz="2000" dirty="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8254371" y="852612"/>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spTree>
    <p:extLst>
      <p:ext uri="{BB962C8B-B14F-4D97-AF65-F5344CB8AC3E}">
        <p14:creationId xmlns:p14="http://schemas.microsoft.com/office/powerpoint/2010/main" val="3080999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管理のアーキテクチャ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pic>
        <p:nvPicPr>
          <p:cNvPr id="13" name="Picture 2">
            <a:extLst>
              <a:ext uri="{FF2B5EF4-FFF2-40B4-BE49-F238E27FC236}">
                <a16:creationId xmlns:a16="http://schemas.microsoft.com/office/drawing/2014/main" id="{FECC37F9-D9CF-4660-90D2-2AB7B5991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0141" y="187484"/>
            <a:ext cx="4228265" cy="1163165"/>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右 14">
            <a:extLst>
              <a:ext uri="{FF2B5EF4-FFF2-40B4-BE49-F238E27FC236}">
                <a16:creationId xmlns:a16="http://schemas.microsoft.com/office/drawing/2014/main" id="{4A9EF9E8-4117-459E-9F19-C4AEBEF041D5}"/>
              </a:ext>
            </a:extLst>
          </p:cNvPr>
          <p:cNvSpPr/>
          <p:nvPr/>
        </p:nvSpPr>
        <p:spPr>
          <a:xfrm rot="14854000">
            <a:off x="11507333" y="109655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87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046A26-1756-4814-B243-94A1BD3D7D62}"/>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レイヤーごとに</a:t>
            </a:r>
            <a:r>
              <a:rPr kumimoji="1" lang="ja-JP" altLang="en-US" sz="2000" dirty="0">
                <a:highlight>
                  <a:srgbClr val="FFFF00"/>
                </a:highlight>
                <a:latin typeface="Meiryo UI" panose="020B0604030504040204" pitchFamily="50" charset="-128"/>
                <a:ea typeface="Meiryo UI" panose="020B0604030504040204" pitchFamily="50" charset="-128"/>
              </a:rPr>
              <a:t>関心毎を分けて</a:t>
            </a:r>
            <a:r>
              <a:rPr kumimoji="1" lang="ja-JP" altLang="en-US" sz="2000" dirty="0">
                <a:latin typeface="Meiryo UI" panose="020B0604030504040204" pitchFamily="50" charset="-128"/>
                <a:ea typeface="Meiryo UI" panose="020B0604030504040204" pitchFamily="50" charset="-128"/>
              </a:rPr>
              <a:t>処理が散らばるのを防ぎます。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レイヤードアーキテクチャの視点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https://qiita.com/kichion/items/aca19765cb16e7e65946</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レイヤードアーキテクチャ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79511" y="2767412"/>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68856" y="2767412"/>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36968" y="2767412"/>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63639" y="2152511"/>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601817" y="2768504"/>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619701" y="2152511"/>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715816" y="2152511"/>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51445" y="265219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94649" y="306729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43420" y="2952078"/>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40107" y="2952078"/>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23424" y="2380735"/>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52500" y="2871489"/>
            <a:ext cx="484468" cy="149470"/>
            <a:chOff x="6305663" y="2778473"/>
            <a:chExt cx="484468"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2859062"/>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95355" y="2788781"/>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90D81727-1FC2-4C94-8046-19FCFBDA1641}"/>
              </a:ext>
            </a:extLst>
          </p:cNvPr>
          <p:cNvSpPr txBox="1"/>
          <p:nvPr/>
        </p:nvSpPr>
        <p:spPr>
          <a:xfrm>
            <a:off x="999785" y="3724597"/>
            <a:ext cx="1157679" cy="363882"/>
          </a:xfrm>
          <a:prstGeom prst="rect">
            <a:avLst/>
          </a:prstGeom>
          <a:solidFill>
            <a:schemeClr val="accent5"/>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p>
        </p:txBody>
      </p:sp>
      <p:sp>
        <p:nvSpPr>
          <p:cNvPr id="7" name="テキスト ボックス 6">
            <a:extLst>
              <a:ext uri="{FF2B5EF4-FFF2-40B4-BE49-F238E27FC236}">
                <a16:creationId xmlns:a16="http://schemas.microsoft.com/office/drawing/2014/main" id="{73B05821-1DF9-482F-AFEA-CA891EC1F3E4}"/>
              </a:ext>
            </a:extLst>
          </p:cNvPr>
          <p:cNvSpPr txBox="1"/>
          <p:nvPr/>
        </p:nvSpPr>
        <p:spPr>
          <a:xfrm>
            <a:off x="3693458" y="3745335"/>
            <a:ext cx="1452111" cy="363882"/>
          </a:xfrm>
          <a:prstGeom prst="rect">
            <a:avLst/>
          </a:prstGeom>
          <a:solidFill>
            <a:schemeClr val="accent5"/>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ビジネスロジック</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80267C37-1E63-442A-B897-98C391079811}"/>
              </a:ext>
            </a:extLst>
          </p:cNvPr>
          <p:cNvSpPr txBox="1"/>
          <p:nvPr/>
        </p:nvSpPr>
        <p:spPr>
          <a:xfrm>
            <a:off x="6736968" y="3724597"/>
            <a:ext cx="2187256" cy="363882"/>
          </a:xfrm>
          <a:prstGeom prst="rect">
            <a:avLst/>
          </a:prstGeom>
          <a:solidFill>
            <a:schemeClr val="accent5"/>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インフラ</a:t>
            </a:r>
            <a:r>
              <a:rPr kumimoji="1" lang="en-US" altLang="ja-JP" sz="1600" dirty="0">
                <a:solidFill>
                  <a:schemeClr val="bg1"/>
                </a:solidFill>
                <a:latin typeface="Meiryo UI" panose="020B0604030504040204" pitchFamily="50" charset="-128"/>
                <a:ea typeface="Meiryo UI" panose="020B0604030504040204" pitchFamily="50" charset="-128"/>
              </a:rPr>
              <a:t>(DB</a:t>
            </a:r>
            <a:r>
              <a:rPr kumimoji="1" lang="ja-JP" altLang="en-US" sz="1600" dirty="0">
                <a:solidFill>
                  <a:schemeClr val="bg1"/>
                </a:solidFill>
                <a:latin typeface="Meiryo UI" panose="020B0604030504040204" pitchFamily="50" charset="-128"/>
                <a:ea typeface="Meiryo UI" panose="020B0604030504040204" pitchFamily="50" charset="-128"/>
              </a:rPr>
              <a:t>アクセスなど</a:t>
            </a:r>
            <a:r>
              <a:rPr kumimoji="1" lang="en-US" altLang="ja-JP" sz="16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880662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046A26-1756-4814-B243-94A1BD3D7D62}"/>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一番大事な部分を安定させるため、</a:t>
            </a:r>
            <a:r>
              <a:rPr kumimoji="1" lang="ja-JP" altLang="en-US" sz="2000" dirty="0">
                <a:highlight>
                  <a:srgbClr val="FFFF00"/>
                </a:highlight>
                <a:latin typeface="Meiryo UI" panose="020B0604030504040204" pitchFamily="50" charset="-128"/>
                <a:ea typeface="Meiryo UI" panose="020B0604030504040204" pitchFamily="50" charset="-128"/>
              </a:rPr>
              <a:t>大事な部分に依存する</a:t>
            </a:r>
            <a:r>
              <a:rPr kumimoji="1" lang="ja-JP" altLang="en-US" sz="2000" dirty="0">
                <a:latin typeface="Meiryo UI" panose="020B0604030504040204" pitchFamily="50" charset="-128"/>
                <a:ea typeface="Meiryo UI" panose="020B0604030504040204" pitchFamily="50" charset="-128"/>
              </a:rPr>
              <a:t>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レイヤードアーキテクチャを単純に適用すると依存を一方向にするので次の依存関係になります。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これだとインフラの変更影響をビジネスロジックが受ける形になります。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本来やりたいのは</a:t>
            </a:r>
            <a:r>
              <a:rPr kumimoji="1" lang="ja-JP" altLang="en-US" sz="2000" dirty="0">
                <a:highlight>
                  <a:srgbClr val="FFFF00"/>
                </a:highlight>
                <a:latin typeface="Meiryo UI" panose="020B0604030504040204" pitchFamily="50" charset="-128"/>
                <a:ea typeface="Meiryo UI" panose="020B0604030504040204" pitchFamily="50" charset="-128"/>
              </a:rPr>
              <a:t>ビジネスロジックを中心とした開発</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ビジネスロジックに必要なインフラのインタフェースをビジネスロジック側に設けて依存関係を逆転させます。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依存関係逆転の原則</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1779358" y="298141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7816747" y="298141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5474141" y="2483251"/>
            <a:ext cx="4569905"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5681596" y="298251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1530203" y="2483251"/>
            <a:ext cx="3807619"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3150609" y="3166084"/>
            <a:ext cx="2530987"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7324466" y="3086879"/>
            <a:ext cx="492281" cy="149470"/>
            <a:chOff x="5692820" y="3089758"/>
            <a:chExt cx="492281"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80" idx="0"/>
              <a:endCxn id="19" idx="1"/>
            </p:cNvCxnSpPr>
            <p:nvPr/>
          </p:nvCxnSpPr>
          <p:spPr>
            <a:xfrm>
              <a:off x="5692821" y="3164493"/>
              <a:ext cx="492280" cy="4470"/>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5682512"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AAA245AF-8E64-4FAD-8224-9DFC57653104}"/>
              </a:ext>
            </a:extLst>
          </p:cNvPr>
          <p:cNvSpPr txBox="1"/>
          <p:nvPr/>
        </p:nvSpPr>
        <p:spPr>
          <a:xfrm>
            <a:off x="1779358" y="5304081"/>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42" name="テキスト ボックス 41">
            <a:extLst>
              <a:ext uri="{FF2B5EF4-FFF2-40B4-BE49-F238E27FC236}">
                <a16:creationId xmlns:a16="http://schemas.microsoft.com/office/drawing/2014/main" id="{431FC474-7D8B-4127-B5A6-78ACFCB78396}"/>
              </a:ext>
            </a:extLst>
          </p:cNvPr>
          <p:cNvSpPr txBox="1"/>
          <p:nvPr/>
        </p:nvSpPr>
        <p:spPr>
          <a:xfrm>
            <a:off x="5715568" y="5304081"/>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43" name="正方形/長方形 42">
            <a:extLst>
              <a:ext uri="{FF2B5EF4-FFF2-40B4-BE49-F238E27FC236}">
                <a16:creationId xmlns:a16="http://schemas.microsoft.com/office/drawing/2014/main" id="{9A4FA632-54D1-4AA4-8FA4-308BB11DE8C3}"/>
              </a:ext>
            </a:extLst>
          </p:cNvPr>
          <p:cNvSpPr/>
          <p:nvPr/>
        </p:nvSpPr>
        <p:spPr>
          <a:xfrm>
            <a:off x="5618291" y="4805914"/>
            <a:ext cx="2319479"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45" name="テキスト ボックス 44">
            <a:extLst>
              <a:ext uri="{FF2B5EF4-FFF2-40B4-BE49-F238E27FC236}">
                <a16:creationId xmlns:a16="http://schemas.microsoft.com/office/drawing/2014/main" id="{B749E464-88ED-447D-9111-884C6B340774}"/>
              </a:ext>
            </a:extLst>
          </p:cNvPr>
          <p:cNvSpPr txBox="1"/>
          <p:nvPr/>
        </p:nvSpPr>
        <p:spPr>
          <a:xfrm>
            <a:off x="3580417" y="5305173"/>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47" name="正方形/長方形 46">
            <a:extLst>
              <a:ext uri="{FF2B5EF4-FFF2-40B4-BE49-F238E27FC236}">
                <a16:creationId xmlns:a16="http://schemas.microsoft.com/office/drawing/2014/main" id="{EFDC9447-6DE4-4D7A-A655-B7E065438271}"/>
              </a:ext>
            </a:extLst>
          </p:cNvPr>
          <p:cNvSpPr/>
          <p:nvPr/>
        </p:nvSpPr>
        <p:spPr>
          <a:xfrm>
            <a:off x="1530203" y="4805914"/>
            <a:ext cx="3943938"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cxnSp>
        <p:nvCxnSpPr>
          <p:cNvPr id="48" name="直線矢印コネクタ 47">
            <a:extLst>
              <a:ext uri="{FF2B5EF4-FFF2-40B4-BE49-F238E27FC236}">
                <a16:creationId xmlns:a16="http://schemas.microsoft.com/office/drawing/2014/main" id="{BFF99522-0969-4F3E-8AA7-58F6B3B12993}"/>
              </a:ext>
            </a:extLst>
          </p:cNvPr>
          <p:cNvCxnSpPr>
            <a:cxnSpLocks/>
            <a:stCxn id="41" idx="3"/>
            <a:endCxn id="45" idx="1"/>
          </p:cNvCxnSpPr>
          <p:nvPr/>
        </p:nvCxnSpPr>
        <p:spPr>
          <a:xfrm>
            <a:off x="3150609" y="5488747"/>
            <a:ext cx="429808"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49" name="グループ化 48">
            <a:extLst>
              <a:ext uri="{FF2B5EF4-FFF2-40B4-BE49-F238E27FC236}">
                <a16:creationId xmlns:a16="http://schemas.microsoft.com/office/drawing/2014/main" id="{D603AAB1-328B-46F6-907A-D89883F8723F}"/>
              </a:ext>
            </a:extLst>
          </p:cNvPr>
          <p:cNvGrpSpPr/>
          <p:nvPr/>
        </p:nvGrpSpPr>
        <p:grpSpPr>
          <a:xfrm>
            <a:off x="5223287" y="5409542"/>
            <a:ext cx="492281" cy="149470"/>
            <a:chOff x="5692820" y="3089758"/>
            <a:chExt cx="492281" cy="149470"/>
          </a:xfrm>
        </p:grpSpPr>
        <p:cxnSp>
          <p:nvCxnSpPr>
            <p:cNvPr id="50" name="直線矢印コネクタ 49">
              <a:extLst>
                <a:ext uri="{FF2B5EF4-FFF2-40B4-BE49-F238E27FC236}">
                  <a16:creationId xmlns:a16="http://schemas.microsoft.com/office/drawing/2014/main" id="{0F50A820-7258-46D1-B67F-0342A4AF3FED}"/>
                </a:ext>
              </a:extLst>
            </p:cNvPr>
            <p:cNvCxnSpPr>
              <a:cxnSpLocks/>
              <a:stCxn id="52" idx="0"/>
              <a:endCxn id="42" idx="1"/>
            </p:cNvCxnSpPr>
            <p:nvPr/>
          </p:nvCxnSpPr>
          <p:spPr>
            <a:xfrm>
              <a:off x="5692821" y="3164493"/>
              <a:ext cx="492280" cy="4470"/>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52" name="二等辺三角形 51">
              <a:extLst>
                <a:ext uri="{FF2B5EF4-FFF2-40B4-BE49-F238E27FC236}">
                  <a16:creationId xmlns:a16="http://schemas.microsoft.com/office/drawing/2014/main" id="{BE31A09D-3120-4092-BC2F-26970C24B754}"/>
                </a:ext>
              </a:extLst>
            </p:cNvPr>
            <p:cNvSpPr/>
            <p:nvPr/>
          </p:nvSpPr>
          <p:spPr>
            <a:xfrm rot="16200000">
              <a:off x="5682512"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72490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何のための値であるか</a:t>
            </a:r>
            <a:r>
              <a:rPr kumimoji="1" lang="ja-JP" altLang="en-US" sz="2000" dirty="0">
                <a:latin typeface="Meiryo UI" panose="020B0604030504040204" pitchFamily="50" charset="-128"/>
                <a:ea typeface="Meiryo UI" panose="020B0604030504040204" pitchFamily="50" charset="-128"/>
              </a:rPr>
              <a:t>を専用の型で表現する方法です。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管理では</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テキスト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ステータス、ユーザ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を値オブジェクトにしています。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何の値であるかを型で区別できるようにすることで、ミスを防ぎやすくしたり、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どこでどのように使われるのかを特定しやすくしたりします。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値オブジェクト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
        <p:nvSpPr>
          <p:cNvPr id="5" name="テキスト ボックス 4">
            <a:extLst>
              <a:ext uri="{FF2B5EF4-FFF2-40B4-BE49-F238E27FC236}">
                <a16:creationId xmlns:a16="http://schemas.microsoft.com/office/drawing/2014/main" id="{022ED8A6-B25E-4D00-A838-0975C7BBD9D0}"/>
              </a:ext>
            </a:extLst>
          </p:cNvPr>
          <p:cNvSpPr txBox="1"/>
          <p:nvPr/>
        </p:nvSpPr>
        <p:spPr>
          <a:xfrm>
            <a:off x="1276703" y="338757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7" name="正方形/長方形 6">
            <a:extLst>
              <a:ext uri="{FF2B5EF4-FFF2-40B4-BE49-F238E27FC236}">
                <a16:creationId xmlns:a16="http://schemas.microsoft.com/office/drawing/2014/main" id="{60923316-41CD-4139-8E81-E5857E263FE6}"/>
              </a:ext>
            </a:extLst>
          </p:cNvPr>
          <p:cNvSpPr/>
          <p:nvPr/>
        </p:nvSpPr>
        <p:spPr>
          <a:xfrm>
            <a:off x="975508" y="2494179"/>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9A0DE0CB-CD4E-4A6D-BA4C-8F94241F68B0}"/>
              </a:ext>
            </a:extLst>
          </p:cNvPr>
          <p:cNvSpPr txBox="1"/>
          <p:nvPr/>
        </p:nvSpPr>
        <p:spPr>
          <a:xfrm>
            <a:off x="3478360" y="2965419"/>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68A949DD-3897-44AA-8D06-EFD38D665ECB}"/>
              </a:ext>
            </a:extLst>
          </p:cNvPr>
          <p:cNvSpPr txBox="1"/>
          <p:nvPr/>
        </p:nvSpPr>
        <p:spPr>
          <a:xfrm>
            <a:off x="3487203" y="338938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69AFD3FF-DF29-4ECF-8570-8717C0EF42EF}"/>
              </a:ext>
            </a:extLst>
          </p:cNvPr>
          <p:cNvSpPr txBox="1"/>
          <p:nvPr/>
        </p:nvSpPr>
        <p:spPr>
          <a:xfrm>
            <a:off x="3478360" y="381293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F4B7ABE9-7D0E-41F0-8695-1294BDA78478}"/>
              </a:ext>
            </a:extLst>
          </p:cNvPr>
          <p:cNvSpPr txBox="1"/>
          <p:nvPr/>
        </p:nvSpPr>
        <p:spPr>
          <a:xfrm>
            <a:off x="5504154" y="296666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C100EE4E-3554-44A0-834B-62A7530799CF}"/>
              </a:ext>
            </a:extLst>
          </p:cNvPr>
          <p:cNvCxnSpPr>
            <a:cxnSpLocks/>
            <a:stCxn id="5" idx="3"/>
            <a:endCxn id="9" idx="1"/>
          </p:cNvCxnSpPr>
          <p:nvPr/>
        </p:nvCxnSpPr>
        <p:spPr>
          <a:xfrm>
            <a:off x="2761555" y="3572244"/>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11904AB-63AC-4A32-9F94-49EB317F2A11}"/>
              </a:ext>
            </a:extLst>
          </p:cNvPr>
          <p:cNvCxnSpPr>
            <a:cxnSpLocks/>
            <a:stCxn id="5" idx="3"/>
            <a:endCxn id="8" idx="1"/>
          </p:cNvCxnSpPr>
          <p:nvPr/>
        </p:nvCxnSpPr>
        <p:spPr>
          <a:xfrm flipV="1">
            <a:off x="2761555" y="3150085"/>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C2CB52C4-37E1-4F22-87C8-4E1B64C6D36B}"/>
              </a:ext>
            </a:extLst>
          </p:cNvPr>
          <p:cNvCxnSpPr>
            <a:cxnSpLocks/>
            <a:stCxn id="5" idx="3"/>
            <a:endCxn id="10" idx="1"/>
          </p:cNvCxnSpPr>
          <p:nvPr/>
        </p:nvCxnSpPr>
        <p:spPr>
          <a:xfrm>
            <a:off x="2761555" y="3572244"/>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15DFE6B-1225-42D0-90E5-821B4972C67A}"/>
              </a:ext>
            </a:extLst>
          </p:cNvPr>
          <p:cNvSpPr>
            <a:spLocks noChangeArrowheads="1"/>
          </p:cNvSpPr>
          <p:nvPr/>
        </p:nvSpPr>
        <p:spPr bwMode="auto">
          <a:xfrm>
            <a:off x="8039980" y="2413337"/>
            <a:ext cx="2496591"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value)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value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89218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テクノロジー＆エンジニアセンター</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ja-JP" altLang="en-US" sz="2000" dirty="0">
                <a:latin typeface="Meiryo UI" panose="020B0604030504040204" pitchFamily="50" charset="-128"/>
                <a:ea typeface="Meiryo UI" panose="020B0604030504040204" pitchFamily="50" charset="-128"/>
              </a:rPr>
              <a:t>　伊藤 清人＠会津若松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世古 雅也＠会津若松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pic>
        <p:nvPicPr>
          <p:cNvPr id="5" name="図 4">
            <a:extLst>
              <a:ext uri="{FF2B5EF4-FFF2-40B4-BE49-F238E27FC236}">
                <a16:creationId xmlns:a16="http://schemas.microsoft.com/office/drawing/2014/main" id="{923C9A23-4DA5-4CF6-B2D8-398DDCBD4215}"/>
              </a:ext>
            </a:extLst>
          </p:cNvPr>
          <p:cNvPicPr>
            <a:picLocks noChangeAspect="1"/>
          </p:cNvPicPr>
          <p:nvPr/>
        </p:nvPicPr>
        <p:blipFill rotWithShape="1">
          <a:blip r:embed="rId2">
            <a:extLst>
              <a:ext uri="{28A0092B-C50C-407E-A947-70E740481C1C}">
                <a14:useLocalDpi xmlns:a14="http://schemas.microsoft.com/office/drawing/2010/main" val="0"/>
              </a:ext>
            </a:extLst>
          </a:blip>
          <a:srcRect t="19660" r="18906"/>
          <a:stretch/>
        </p:blipFill>
        <p:spPr>
          <a:xfrm rot="21215792">
            <a:off x="4684621" y="674886"/>
            <a:ext cx="2785275" cy="3679171"/>
          </a:xfrm>
          <a:prstGeom prst="rect">
            <a:avLst/>
          </a:prstGeom>
        </p:spPr>
      </p:pic>
      <p:pic>
        <p:nvPicPr>
          <p:cNvPr id="9" name="図 8">
            <a:extLst>
              <a:ext uri="{FF2B5EF4-FFF2-40B4-BE49-F238E27FC236}">
                <a16:creationId xmlns:a16="http://schemas.microsoft.com/office/drawing/2014/main" id="{F1C9F774-425B-4098-A4D1-8AD34D19E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1583">
            <a:off x="7404400" y="801885"/>
            <a:ext cx="3884311" cy="2913233"/>
          </a:xfrm>
          <a:prstGeom prst="rect">
            <a:avLst/>
          </a:prstGeom>
        </p:spPr>
      </p:pic>
      <p:pic>
        <p:nvPicPr>
          <p:cNvPr id="4" name="図 3">
            <a:extLst>
              <a:ext uri="{FF2B5EF4-FFF2-40B4-BE49-F238E27FC236}">
                <a16:creationId xmlns:a16="http://schemas.microsoft.com/office/drawing/2014/main" id="{F9C88F32-AE22-4A95-93AF-2F5DE26EFC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93193">
            <a:off x="5575183" y="3324274"/>
            <a:ext cx="4407017" cy="2938011"/>
          </a:xfrm>
          <a:prstGeom prst="rect">
            <a:avLst/>
          </a:prstGeom>
        </p:spPr>
      </p:pic>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コンストラクタでのみ状態を設定し、生成後に</a:t>
            </a:r>
            <a:r>
              <a:rPr kumimoji="1" lang="ja-JP" altLang="en-US" sz="2000" dirty="0">
                <a:highlight>
                  <a:srgbClr val="FFFF00"/>
                </a:highlight>
                <a:latin typeface="Meiryo UI" panose="020B0604030504040204" pitchFamily="50" charset="-128"/>
                <a:ea typeface="Meiryo UI" panose="020B0604030504040204" pitchFamily="50" charset="-128"/>
              </a:rPr>
              <a:t>状態を変更できないオブジェクト</a:t>
            </a:r>
            <a:r>
              <a:rPr kumimoji="1" lang="ja-JP" altLang="en-US" sz="2000" dirty="0">
                <a:latin typeface="Meiryo UI" panose="020B0604030504040204" pitchFamily="50" charset="-128"/>
                <a:ea typeface="Meiryo UI" panose="020B0604030504040204" pitchFamily="50" charset="-128"/>
              </a:rPr>
              <a:t>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「イミュータブル（不変）」なオブジェクトと呼ばれます。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オブジェクトをやり取りする中で、意図せずオブジェクトの状態を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更新されてしまうといったバグを防ぎます。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イミュータブル</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
        <p:nvSpPr>
          <p:cNvPr id="5" name="テキスト ボックス 4">
            <a:extLst>
              <a:ext uri="{FF2B5EF4-FFF2-40B4-BE49-F238E27FC236}">
                <a16:creationId xmlns:a16="http://schemas.microsoft.com/office/drawing/2014/main" id="{587EC127-AB22-4555-9F8F-00DDA6F87DC8}"/>
              </a:ext>
            </a:extLst>
          </p:cNvPr>
          <p:cNvSpPr txBox="1"/>
          <p:nvPr/>
        </p:nvSpPr>
        <p:spPr>
          <a:xfrm>
            <a:off x="1305885" y="338757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7" name="正方形/長方形 6">
            <a:extLst>
              <a:ext uri="{FF2B5EF4-FFF2-40B4-BE49-F238E27FC236}">
                <a16:creationId xmlns:a16="http://schemas.microsoft.com/office/drawing/2014/main" id="{EFAC2CB2-84BF-46E7-960E-EA7EF880B71A}"/>
              </a:ext>
            </a:extLst>
          </p:cNvPr>
          <p:cNvSpPr/>
          <p:nvPr/>
        </p:nvSpPr>
        <p:spPr>
          <a:xfrm>
            <a:off x="1004690" y="2494179"/>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BBC258DD-77F9-48E2-B1FA-DAB6502DF01D}"/>
              </a:ext>
            </a:extLst>
          </p:cNvPr>
          <p:cNvSpPr txBox="1"/>
          <p:nvPr/>
        </p:nvSpPr>
        <p:spPr>
          <a:xfrm>
            <a:off x="3507542" y="2965419"/>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06897707-30A4-4077-89E1-AD8C271D47F4}"/>
              </a:ext>
            </a:extLst>
          </p:cNvPr>
          <p:cNvSpPr txBox="1"/>
          <p:nvPr/>
        </p:nvSpPr>
        <p:spPr>
          <a:xfrm>
            <a:off x="3516385" y="338938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00F1C0D5-AA03-4C49-8BF4-B8024222CE78}"/>
              </a:ext>
            </a:extLst>
          </p:cNvPr>
          <p:cNvSpPr txBox="1"/>
          <p:nvPr/>
        </p:nvSpPr>
        <p:spPr>
          <a:xfrm>
            <a:off x="3507542" y="381293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5ADEE996-03F5-4652-AEC4-7CC26A5164EF}"/>
              </a:ext>
            </a:extLst>
          </p:cNvPr>
          <p:cNvSpPr txBox="1"/>
          <p:nvPr/>
        </p:nvSpPr>
        <p:spPr>
          <a:xfrm>
            <a:off x="5533336" y="296666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29875852-6841-419B-B546-0969AB5CAE65}"/>
              </a:ext>
            </a:extLst>
          </p:cNvPr>
          <p:cNvCxnSpPr>
            <a:cxnSpLocks/>
            <a:stCxn id="5" idx="3"/>
            <a:endCxn id="9" idx="1"/>
          </p:cNvCxnSpPr>
          <p:nvPr/>
        </p:nvCxnSpPr>
        <p:spPr>
          <a:xfrm>
            <a:off x="2790737" y="3572244"/>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B30F91D-BE4C-413A-A083-F1B5487572F6}"/>
              </a:ext>
            </a:extLst>
          </p:cNvPr>
          <p:cNvCxnSpPr>
            <a:cxnSpLocks/>
            <a:stCxn id="5" idx="3"/>
            <a:endCxn id="8" idx="1"/>
          </p:cNvCxnSpPr>
          <p:nvPr/>
        </p:nvCxnSpPr>
        <p:spPr>
          <a:xfrm flipV="1">
            <a:off x="2790737" y="3150085"/>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AD6CD1A-0F90-46FD-9B01-3CB756B344F4}"/>
              </a:ext>
            </a:extLst>
          </p:cNvPr>
          <p:cNvCxnSpPr>
            <a:cxnSpLocks/>
            <a:stCxn id="5" idx="3"/>
            <a:endCxn id="10" idx="1"/>
          </p:cNvCxnSpPr>
          <p:nvPr/>
        </p:nvCxnSpPr>
        <p:spPr>
          <a:xfrm>
            <a:off x="2790737" y="3572244"/>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79C40F8-7AE7-4976-8FF8-1A8A73FA5329}"/>
              </a:ext>
            </a:extLst>
          </p:cNvPr>
          <p:cNvSpPr>
            <a:spLocks noChangeArrowheads="1"/>
          </p:cNvSpPr>
          <p:nvPr/>
        </p:nvSpPr>
        <p:spPr bwMode="auto">
          <a:xfrm>
            <a:off x="7625593" y="2021535"/>
            <a:ext cx="4267145"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71783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ドメインモデルの確認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sp>
        <p:nvSpPr>
          <p:cNvPr id="15" name="正方形/長方形 14">
            <a:extLst>
              <a:ext uri="{FF2B5EF4-FFF2-40B4-BE49-F238E27FC236}">
                <a16:creationId xmlns:a16="http://schemas.microsoft.com/office/drawing/2014/main" id="{A9AE4886-29AD-43EA-9826-697D9332D2F0}"/>
              </a:ext>
            </a:extLst>
          </p:cNvPr>
          <p:cNvSpPr/>
          <p:nvPr/>
        </p:nvSpPr>
        <p:spPr>
          <a:xfrm>
            <a:off x="701945" y="1260773"/>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16" name="テキスト ボックス 15">
            <a:extLst>
              <a:ext uri="{FF2B5EF4-FFF2-40B4-BE49-F238E27FC236}">
                <a16:creationId xmlns:a16="http://schemas.microsoft.com/office/drawing/2014/main" id="{67AEDCFA-A4F8-408B-93CE-49DEF025C53E}"/>
              </a:ext>
            </a:extLst>
          </p:cNvPr>
          <p:cNvSpPr txBox="1"/>
          <p:nvPr/>
        </p:nvSpPr>
        <p:spPr>
          <a:xfrm>
            <a:off x="998511" y="2324321"/>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A9D87775-6B41-4B63-A29E-7C37601EAED1}"/>
              </a:ext>
            </a:extLst>
          </p:cNvPr>
          <p:cNvSpPr txBox="1"/>
          <p:nvPr/>
        </p:nvSpPr>
        <p:spPr>
          <a:xfrm>
            <a:off x="2459335" y="488767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8" name="テキスト ボックス 17">
            <a:extLst>
              <a:ext uri="{FF2B5EF4-FFF2-40B4-BE49-F238E27FC236}">
                <a16:creationId xmlns:a16="http://schemas.microsoft.com/office/drawing/2014/main" id="{0EE2DE08-301A-4642-854F-637E5BD3EBA7}"/>
              </a:ext>
            </a:extLst>
          </p:cNvPr>
          <p:cNvSpPr txBox="1"/>
          <p:nvPr/>
        </p:nvSpPr>
        <p:spPr>
          <a:xfrm>
            <a:off x="2987856" y="2324321"/>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A81AEE0A-5ED6-42DB-AD90-000CE89FF027}"/>
              </a:ext>
            </a:extLst>
          </p:cNvPr>
          <p:cNvSpPr txBox="1"/>
          <p:nvPr/>
        </p:nvSpPr>
        <p:spPr>
          <a:xfrm>
            <a:off x="6855968" y="2324321"/>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0" name="正方形/長方形 19">
            <a:extLst>
              <a:ext uri="{FF2B5EF4-FFF2-40B4-BE49-F238E27FC236}">
                <a16:creationId xmlns:a16="http://schemas.microsoft.com/office/drawing/2014/main" id="{004E3A60-414E-4349-8E33-DAD4F0DBF7B0}"/>
              </a:ext>
            </a:extLst>
          </p:cNvPr>
          <p:cNvSpPr/>
          <p:nvPr/>
        </p:nvSpPr>
        <p:spPr>
          <a:xfrm>
            <a:off x="6682639" y="1709420"/>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1" name="テキスト ボックス 20">
            <a:extLst>
              <a:ext uri="{FF2B5EF4-FFF2-40B4-BE49-F238E27FC236}">
                <a16:creationId xmlns:a16="http://schemas.microsoft.com/office/drawing/2014/main" id="{238A9E93-DC73-44C9-9384-20901FFE5DCF}"/>
              </a:ext>
            </a:extLst>
          </p:cNvPr>
          <p:cNvSpPr txBox="1"/>
          <p:nvPr/>
        </p:nvSpPr>
        <p:spPr>
          <a:xfrm>
            <a:off x="4720817" y="2325413"/>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2" name="正方形/長方形 21">
            <a:extLst>
              <a:ext uri="{FF2B5EF4-FFF2-40B4-BE49-F238E27FC236}">
                <a16:creationId xmlns:a16="http://schemas.microsoft.com/office/drawing/2014/main" id="{AB2F7982-CB71-4820-97C0-D63F6F93106B}"/>
              </a:ext>
            </a:extLst>
          </p:cNvPr>
          <p:cNvSpPr/>
          <p:nvPr/>
        </p:nvSpPr>
        <p:spPr>
          <a:xfrm>
            <a:off x="2738701" y="1709420"/>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23" name="正方形/長方形 22">
            <a:extLst>
              <a:ext uri="{FF2B5EF4-FFF2-40B4-BE49-F238E27FC236}">
                <a16:creationId xmlns:a16="http://schemas.microsoft.com/office/drawing/2014/main" id="{8B4796D9-4256-4664-858F-73CAA239190F}"/>
              </a:ext>
            </a:extLst>
          </p:cNvPr>
          <p:cNvSpPr/>
          <p:nvPr/>
        </p:nvSpPr>
        <p:spPr>
          <a:xfrm>
            <a:off x="834816" y="1709420"/>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4DEEF2E4-32A8-4D13-AC18-6463FEC40689}"/>
              </a:ext>
            </a:extLst>
          </p:cNvPr>
          <p:cNvSpPr/>
          <p:nvPr/>
        </p:nvSpPr>
        <p:spPr>
          <a:xfrm>
            <a:off x="2158140" y="3994275"/>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25" name="テキスト ボックス 24">
            <a:extLst>
              <a:ext uri="{FF2B5EF4-FFF2-40B4-BE49-F238E27FC236}">
                <a16:creationId xmlns:a16="http://schemas.microsoft.com/office/drawing/2014/main" id="{365AE145-8C89-406A-BEB9-F85F6A0CAC34}"/>
              </a:ext>
            </a:extLst>
          </p:cNvPr>
          <p:cNvSpPr txBox="1"/>
          <p:nvPr/>
        </p:nvSpPr>
        <p:spPr>
          <a:xfrm>
            <a:off x="4660992" y="446551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26" name="テキスト ボックス 25">
            <a:extLst>
              <a:ext uri="{FF2B5EF4-FFF2-40B4-BE49-F238E27FC236}">
                <a16:creationId xmlns:a16="http://schemas.microsoft.com/office/drawing/2014/main" id="{1A206ACC-94FC-40B5-B1F0-0B6E253B002C}"/>
              </a:ext>
            </a:extLst>
          </p:cNvPr>
          <p:cNvSpPr txBox="1"/>
          <p:nvPr/>
        </p:nvSpPr>
        <p:spPr>
          <a:xfrm>
            <a:off x="4669835" y="488948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27" name="テキスト ボックス 26">
            <a:extLst>
              <a:ext uri="{FF2B5EF4-FFF2-40B4-BE49-F238E27FC236}">
                <a16:creationId xmlns:a16="http://schemas.microsoft.com/office/drawing/2014/main" id="{F496003F-C8C4-47D0-9ECE-8C5CFD7B8E2B}"/>
              </a:ext>
            </a:extLst>
          </p:cNvPr>
          <p:cNvSpPr txBox="1"/>
          <p:nvPr/>
        </p:nvSpPr>
        <p:spPr>
          <a:xfrm>
            <a:off x="4660992" y="531303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28" name="テキスト ボックス 27">
            <a:extLst>
              <a:ext uri="{FF2B5EF4-FFF2-40B4-BE49-F238E27FC236}">
                <a16:creationId xmlns:a16="http://schemas.microsoft.com/office/drawing/2014/main" id="{F1C2D345-9E0B-4339-9CCB-CD044FE46D05}"/>
              </a:ext>
            </a:extLst>
          </p:cNvPr>
          <p:cNvSpPr txBox="1"/>
          <p:nvPr/>
        </p:nvSpPr>
        <p:spPr>
          <a:xfrm>
            <a:off x="6686786" y="446675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29" name="正方形/長方形 28">
            <a:extLst>
              <a:ext uri="{FF2B5EF4-FFF2-40B4-BE49-F238E27FC236}">
                <a16:creationId xmlns:a16="http://schemas.microsoft.com/office/drawing/2014/main" id="{86B9D6C2-5C8B-4F4D-BFE9-2FBDA93EEC7E}"/>
              </a:ext>
            </a:extLst>
          </p:cNvPr>
          <p:cNvSpPr/>
          <p:nvPr/>
        </p:nvSpPr>
        <p:spPr>
          <a:xfrm>
            <a:off x="9270445" y="2209104"/>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30" name="テキスト ボックス 29">
            <a:extLst>
              <a:ext uri="{FF2B5EF4-FFF2-40B4-BE49-F238E27FC236}">
                <a16:creationId xmlns:a16="http://schemas.microsoft.com/office/drawing/2014/main" id="{92B4CF0F-E1BE-4971-B2F7-C833D54DBDD5}"/>
              </a:ext>
            </a:extLst>
          </p:cNvPr>
          <p:cNvSpPr txBox="1"/>
          <p:nvPr/>
        </p:nvSpPr>
        <p:spPr>
          <a:xfrm>
            <a:off x="9513649" y="2624204"/>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31" name="直線矢印コネクタ 30">
            <a:extLst>
              <a:ext uri="{FF2B5EF4-FFF2-40B4-BE49-F238E27FC236}">
                <a16:creationId xmlns:a16="http://schemas.microsoft.com/office/drawing/2014/main" id="{80C70B01-3563-4D4C-935F-4B199FF632A6}"/>
              </a:ext>
            </a:extLst>
          </p:cNvPr>
          <p:cNvCxnSpPr>
            <a:cxnSpLocks/>
            <a:stCxn id="16" idx="3"/>
            <a:endCxn id="18" idx="1"/>
          </p:cNvCxnSpPr>
          <p:nvPr/>
        </p:nvCxnSpPr>
        <p:spPr>
          <a:xfrm>
            <a:off x="2362420" y="2508987"/>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EF58F63A-9607-47EE-9C56-7A5FA8422FE8}"/>
              </a:ext>
            </a:extLst>
          </p:cNvPr>
          <p:cNvCxnSpPr>
            <a:cxnSpLocks/>
            <a:stCxn id="18" idx="3"/>
            <a:endCxn id="21" idx="1"/>
          </p:cNvCxnSpPr>
          <p:nvPr/>
        </p:nvCxnSpPr>
        <p:spPr>
          <a:xfrm>
            <a:off x="4359107" y="2508987"/>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3" name="直線矢印コネクタ 59">
            <a:extLst>
              <a:ext uri="{FF2B5EF4-FFF2-40B4-BE49-F238E27FC236}">
                <a16:creationId xmlns:a16="http://schemas.microsoft.com/office/drawing/2014/main" id="{014426E5-D4B2-47B4-B83D-E44374CBC8F8}"/>
              </a:ext>
            </a:extLst>
          </p:cNvPr>
          <p:cNvCxnSpPr>
            <a:cxnSpLocks/>
            <a:stCxn id="19" idx="2"/>
            <a:endCxn id="30" idx="1"/>
          </p:cNvCxnSpPr>
          <p:nvPr/>
        </p:nvCxnSpPr>
        <p:spPr>
          <a:xfrm rot="16200000" flipH="1">
            <a:off x="8642424" y="1937644"/>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4" name="直線矢印コネクタ 65">
            <a:extLst>
              <a:ext uri="{FF2B5EF4-FFF2-40B4-BE49-F238E27FC236}">
                <a16:creationId xmlns:a16="http://schemas.microsoft.com/office/drawing/2014/main" id="{F3AE056B-835E-4880-B201-734AE4AEA39F}"/>
              </a:ext>
            </a:extLst>
          </p:cNvPr>
          <p:cNvCxnSpPr>
            <a:cxnSpLocks/>
            <a:stCxn id="20" idx="2"/>
            <a:endCxn id="24" idx="3"/>
          </p:cNvCxnSpPr>
          <p:nvPr/>
        </p:nvCxnSpPr>
        <p:spPr>
          <a:xfrm rot="5400000">
            <a:off x="7957566" y="3919069"/>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5" name="直線矢印コネクタ 68">
            <a:extLst>
              <a:ext uri="{FF2B5EF4-FFF2-40B4-BE49-F238E27FC236}">
                <a16:creationId xmlns:a16="http://schemas.microsoft.com/office/drawing/2014/main" id="{AF17686B-70A5-454E-B8BA-BA5459CDAD82}"/>
              </a:ext>
            </a:extLst>
          </p:cNvPr>
          <p:cNvCxnSpPr>
            <a:cxnSpLocks/>
            <a:stCxn id="22" idx="2"/>
            <a:endCxn id="24" idx="0"/>
          </p:cNvCxnSpPr>
          <p:nvPr/>
        </p:nvCxnSpPr>
        <p:spPr>
          <a:xfrm rot="16200000" flipH="1">
            <a:off x="4703858" y="3422838"/>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6" name="直線矢印コネクタ 71">
            <a:extLst>
              <a:ext uri="{FF2B5EF4-FFF2-40B4-BE49-F238E27FC236}">
                <a16:creationId xmlns:a16="http://schemas.microsoft.com/office/drawing/2014/main" id="{2E084F43-C48B-474B-9828-AE59314626A1}"/>
              </a:ext>
            </a:extLst>
          </p:cNvPr>
          <p:cNvCxnSpPr>
            <a:cxnSpLocks/>
            <a:stCxn id="23" idx="2"/>
            <a:endCxn id="24" idx="1"/>
          </p:cNvCxnSpPr>
          <p:nvPr/>
        </p:nvCxnSpPr>
        <p:spPr>
          <a:xfrm rot="16200000" flipH="1">
            <a:off x="1205428" y="3976383"/>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1A82EE63-48CD-4C99-A19E-B10EAF7ED3B5}"/>
              </a:ext>
            </a:extLst>
          </p:cNvPr>
          <p:cNvGrpSpPr/>
          <p:nvPr/>
        </p:nvGrpSpPr>
        <p:grpSpPr>
          <a:xfrm>
            <a:off x="6361772" y="2436618"/>
            <a:ext cx="494196" cy="149470"/>
            <a:chOff x="6295935" y="2827112"/>
            <a:chExt cx="494196" cy="149470"/>
          </a:xfrm>
        </p:grpSpPr>
        <p:cxnSp>
          <p:nvCxnSpPr>
            <p:cNvPr id="38" name="直線矢印コネクタ 37">
              <a:extLst>
                <a:ext uri="{FF2B5EF4-FFF2-40B4-BE49-F238E27FC236}">
                  <a16:creationId xmlns:a16="http://schemas.microsoft.com/office/drawing/2014/main" id="{2305D951-9859-4079-A798-F2D0BD75435A}"/>
                </a:ext>
              </a:extLst>
            </p:cNvPr>
            <p:cNvCxnSpPr>
              <a:cxnSpLocks/>
              <a:stCxn id="19" idx="1"/>
              <a:endCxn id="21" idx="3"/>
            </p:cNvCxnSpPr>
            <p:nvPr/>
          </p:nvCxnSpPr>
          <p:spPr>
            <a:xfrm flipH="1">
              <a:off x="6313271" y="2899481"/>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9" name="二等辺三角形 38">
              <a:extLst>
                <a:ext uri="{FF2B5EF4-FFF2-40B4-BE49-F238E27FC236}">
                  <a16:creationId xmlns:a16="http://schemas.microsoft.com/office/drawing/2014/main" id="{DFB8C382-C59A-4BD7-ACFB-E79ECAC61CEF}"/>
                </a:ext>
              </a:extLst>
            </p:cNvPr>
            <p:cNvSpPr/>
            <p:nvPr/>
          </p:nvSpPr>
          <p:spPr>
            <a:xfrm rot="16200000">
              <a:off x="6285627" y="2837420"/>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0" name="直線矢印コネクタ 39">
            <a:extLst>
              <a:ext uri="{FF2B5EF4-FFF2-40B4-BE49-F238E27FC236}">
                <a16:creationId xmlns:a16="http://schemas.microsoft.com/office/drawing/2014/main" id="{6D22CC54-641B-437B-8B2B-DCD91553F2ED}"/>
              </a:ext>
            </a:extLst>
          </p:cNvPr>
          <p:cNvCxnSpPr>
            <a:cxnSpLocks/>
            <a:stCxn id="17" idx="3"/>
            <a:endCxn id="26" idx="1"/>
          </p:cNvCxnSpPr>
          <p:nvPr/>
        </p:nvCxnSpPr>
        <p:spPr>
          <a:xfrm>
            <a:off x="3944187" y="5072340"/>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2490535C-9479-4933-9151-3F6B743E0CEB}"/>
              </a:ext>
            </a:extLst>
          </p:cNvPr>
          <p:cNvCxnSpPr>
            <a:cxnSpLocks/>
            <a:stCxn id="17" idx="3"/>
            <a:endCxn id="25" idx="1"/>
          </p:cNvCxnSpPr>
          <p:nvPr/>
        </p:nvCxnSpPr>
        <p:spPr>
          <a:xfrm flipV="1">
            <a:off x="3944187" y="4650181"/>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12525A-DB16-4BAD-9774-46F427E897AD}"/>
              </a:ext>
            </a:extLst>
          </p:cNvPr>
          <p:cNvCxnSpPr>
            <a:cxnSpLocks/>
            <a:stCxn id="17" idx="3"/>
            <a:endCxn id="27" idx="1"/>
          </p:cNvCxnSpPr>
          <p:nvPr/>
        </p:nvCxnSpPr>
        <p:spPr>
          <a:xfrm>
            <a:off x="3944187" y="5072340"/>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F400A13-B257-4192-BF85-082B30B51C61}"/>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3913813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アーキテクチャや設計原則って</a:t>
            </a:r>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Tree>
    <p:extLst>
      <p:ext uri="{BB962C8B-B14F-4D97-AF65-F5344CB8AC3E}">
        <p14:creationId xmlns:p14="http://schemas.microsoft.com/office/powerpoint/2010/main" val="1445489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一覧表示の作成</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Tree>
    <p:extLst>
      <p:ext uri="{BB962C8B-B14F-4D97-AF65-F5344CB8AC3E}">
        <p14:creationId xmlns:p14="http://schemas.microsoft.com/office/powerpoint/2010/main" val="3072920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sp>
        <p:nvSpPr>
          <p:cNvPr id="7" name="Rectangle 1">
            <a:extLst>
              <a:ext uri="{FF2B5EF4-FFF2-40B4-BE49-F238E27FC236}">
                <a16:creationId xmlns:a16="http://schemas.microsoft.com/office/drawing/2014/main" id="{BDAE71AD-3C89-4247-9F08-A1F8604287EE}"/>
              </a:ext>
            </a:extLst>
          </p:cNvPr>
          <p:cNvSpPr>
            <a:spLocks noChangeArrowheads="1"/>
          </p:cNvSpPr>
          <p:nvPr/>
        </p:nvSpPr>
        <p:spPr bwMode="auto">
          <a:xfrm>
            <a:off x="1602297" y="1510602"/>
            <a:ext cx="3627942" cy="410881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一覧の取得</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登録している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を全て取得する。</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todos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getTodos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‘200’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OK</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array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items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‘#/components/schemas/Todo’</a:t>
            </a:r>
            <a:b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2001</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やること１</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en-US"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true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2002</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やること２</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en-US"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'403'</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Forbidden</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9" name="Rectangle 2">
            <a:extLst>
              <a:ext uri="{FF2B5EF4-FFF2-40B4-BE49-F238E27FC236}">
                <a16:creationId xmlns:a16="http://schemas.microsoft.com/office/drawing/2014/main" id="{A11004A1-ACE2-41A5-ADFC-DAD205A54F67}"/>
              </a:ext>
            </a:extLst>
          </p:cNvPr>
          <p:cNvSpPr>
            <a:spLocks noChangeArrowheads="1"/>
          </p:cNvSpPr>
          <p:nvPr/>
        </p:nvSpPr>
        <p:spPr bwMode="auto">
          <a:xfrm>
            <a:off x="5648139" y="3160600"/>
            <a:ext cx="2962461"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components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schemas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title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object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情報</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integer</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のタイトル</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boolean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a:t>
            </a: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のステータス</a:t>
            </a:r>
            <a:b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 completed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additionalProperties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false</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30316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109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363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com.example.todo.application</a:t>
            </a:r>
            <a:r>
              <a:rPr kumimoji="1" lang="ja-JP" altLang="en-US" sz="2000" dirty="0">
                <a:latin typeface="Meiryo UI" panose="020B0604030504040204" pitchFamily="50" charset="-128"/>
                <a:ea typeface="Meiryo UI" panose="020B0604030504040204" pitchFamily="50" charset="-128"/>
              </a:rPr>
              <a:t>パッケージを作成します。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TodoRepository</a:t>
            </a:r>
            <a:r>
              <a:rPr kumimoji="1" lang="ja-JP" altLang="en-US" sz="2000" dirty="0">
                <a:highlight>
                  <a:srgbClr val="FFFF00"/>
                </a:highlight>
                <a:latin typeface="Meiryo UI" panose="020B0604030504040204" pitchFamily="50" charset="-128"/>
                <a:ea typeface="Meiryo UI" panose="020B0604030504040204" pitchFamily="50" charset="-128"/>
              </a:rPr>
              <a:t>インタフェース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一覧表示に対応するメソッドを定義します。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
        <p:nvSpPr>
          <p:cNvPr id="7" name="Rectangle 1">
            <a:extLst>
              <a:ext uri="{FF2B5EF4-FFF2-40B4-BE49-F238E27FC236}">
                <a16:creationId xmlns:a16="http://schemas.microsoft.com/office/drawing/2014/main" id="{5CAF516E-360E-4F77-A5FB-37697004D87C}"/>
              </a:ext>
            </a:extLst>
          </p:cNvPr>
          <p:cNvSpPr>
            <a:spLocks noChangeArrowheads="1"/>
          </p:cNvSpPr>
          <p:nvPr/>
        </p:nvSpPr>
        <p:spPr bwMode="auto">
          <a:xfrm>
            <a:off x="6857998" y="2397868"/>
            <a:ext cx="2743199" cy="161582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interface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592912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3BCF347-3028-49FA-906E-70917C7CB41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com.example.todo.application</a:t>
            </a:r>
            <a:r>
              <a:rPr kumimoji="1" lang="ja-JP" altLang="en-US" sz="2000" dirty="0">
                <a:latin typeface="Meiryo UI" panose="020B0604030504040204" pitchFamily="50" charset="-128"/>
                <a:ea typeface="Meiryo UI" panose="020B0604030504040204" pitchFamily="50" charset="-128"/>
              </a:rPr>
              <a:t>パッケージを作成します。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TodoRepository</a:t>
            </a:r>
            <a:r>
              <a:rPr kumimoji="1" lang="ja-JP" altLang="en-US" sz="2000" dirty="0">
                <a:highlight>
                  <a:srgbClr val="FFFF00"/>
                </a:highlight>
                <a:latin typeface="Meiryo UI" panose="020B0604030504040204" pitchFamily="50" charset="-128"/>
                <a:ea typeface="Meiryo UI" panose="020B0604030504040204" pitchFamily="50" charset="-128"/>
              </a:rPr>
              <a:t>インタフェース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一覧表示に対応するメソッドを定義します。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
        <p:nvSpPr>
          <p:cNvPr id="13" name="テキスト ボックス 12">
            <a:extLst>
              <a:ext uri="{FF2B5EF4-FFF2-40B4-BE49-F238E27FC236}">
                <a16:creationId xmlns:a16="http://schemas.microsoft.com/office/drawing/2014/main" id="{0E690466-8CC2-4D6D-BB81-7C333CA91DF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5" name="Rectangle 1">
            <a:extLst>
              <a:ext uri="{FF2B5EF4-FFF2-40B4-BE49-F238E27FC236}">
                <a16:creationId xmlns:a16="http://schemas.microsoft.com/office/drawing/2014/main" id="{B9FB9411-B092-4825-8266-147BAAB4EE1A}"/>
              </a:ext>
            </a:extLst>
          </p:cNvPr>
          <p:cNvSpPr>
            <a:spLocks noChangeArrowheads="1"/>
          </p:cNvSpPr>
          <p:nvPr/>
        </p:nvSpPr>
        <p:spPr bwMode="auto">
          <a:xfrm>
            <a:off x="6857998" y="2397868"/>
            <a:ext cx="2743199" cy="161582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interface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772716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を使って処理します。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sp>
        <p:nvSpPr>
          <p:cNvPr id="2" name="Rectangle 2">
            <a:extLst>
              <a:ext uri="{FF2B5EF4-FFF2-40B4-BE49-F238E27FC236}">
                <a16:creationId xmlns:a16="http://schemas.microsoft.com/office/drawing/2014/main" id="{FE719ABF-B421-4EFE-8ACB-4854345218DD}"/>
              </a:ext>
            </a:extLst>
          </p:cNvPr>
          <p:cNvSpPr>
            <a:spLocks noChangeArrowheads="1"/>
          </p:cNvSpPr>
          <p:nvPr/>
        </p:nvSpPr>
        <p:spPr bwMode="auto">
          <a:xfrm>
            <a:off x="6036510" y="1859339"/>
            <a:ext cx="5984913" cy="31393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todoRepository)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todoRepository;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639360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で名前（ニックネームも可）と顔を分かるようにしてください。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オンライン開催なので</a:t>
            </a:r>
            <a:r>
              <a:rPr kumimoji="1" lang="ja-JP" altLang="en-US" sz="2000" dirty="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dirty="0">
                <a:latin typeface="Meiryo UI" panose="020B0604030504040204" pitchFamily="50" charset="-128"/>
                <a:ea typeface="Meiryo UI" panose="020B0604030504040204" pitchFamily="50" charset="-128"/>
              </a:rPr>
              <a:t>でお願いします！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オンラインの人は周りの音が入り込まないようにお願いします。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本日行うハンズオンは</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で公開しているハンズオン資料をベースにしています。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https://fintan.jp/?p=5952</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今後の改善等に活用したいので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ハンズオン終了後の</a:t>
            </a:r>
            <a:r>
              <a:rPr kumimoji="1" lang="ja-JP" altLang="en-US" sz="2000" dirty="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p:txBody>
      </p:sp>
      <p:pic>
        <p:nvPicPr>
          <p:cNvPr id="5" name="Picture 2" descr="Fintan">
            <a:extLst>
              <a:ext uri="{FF2B5EF4-FFF2-40B4-BE49-F238E27FC236}">
                <a16:creationId xmlns:a16="http://schemas.microsoft.com/office/drawing/2014/main" id="{14AD6C33-CF29-4DFC-B514-AC07D1721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365" y="4265005"/>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ABD7CAFB-556E-4F06-A907-C60612A9E0E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を使って処理します。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7" name="Rectangle 2">
            <a:extLst>
              <a:ext uri="{FF2B5EF4-FFF2-40B4-BE49-F238E27FC236}">
                <a16:creationId xmlns:a16="http://schemas.microsoft.com/office/drawing/2014/main" id="{EAC9C560-9E41-4703-AD2D-30FBCECDC781}"/>
              </a:ext>
            </a:extLst>
          </p:cNvPr>
          <p:cNvSpPr>
            <a:spLocks noChangeArrowheads="1"/>
          </p:cNvSpPr>
          <p:nvPr/>
        </p:nvSpPr>
        <p:spPr bwMode="auto">
          <a:xfrm>
            <a:off x="6036510" y="1859339"/>
            <a:ext cx="5984913" cy="31393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todoRepository)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todoRepository;</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578777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2315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インタフェースを実装します。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一旦ダミーデータを返す処理を実装しておきます。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にアクセスする処理は後ほど実装します。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
        <p:nvSpPr>
          <p:cNvPr id="7" name="Rectangle 1">
            <a:extLst>
              <a:ext uri="{FF2B5EF4-FFF2-40B4-BE49-F238E27FC236}">
                <a16:creationId xmlns:a16="http://schemas.microsoft.com/office/drawing/2014/main" id="{E848CB4F-496F-43B1-8AA2-28FB34BF40D8}"/>
              </a:ext>
            </a:extLst>
          </p:cNvPr>
          <p:cNvSpPr>
            <a:spLocks noChangeArrowheads="1"/>
          </p:cNvSpPr>
          <p:nvPr/>
        </p:nvSpPr>
        <p:spPr bwMode="auto">
          <a:xfrm>
            <a:off x="5788404" y="2067088"/>
            <a:ext cx="6260078"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JdbcTodoRepository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implements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295945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587F491B-7997-40FF-9704-2AE5789066B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インタフェースを実装します。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一旦ダミーデータを返す処理を実装しておきます。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にアクセスする処理は後ほど実装します。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10" name="Rectangle 1">
            <a:extLst>
              <a:ext uri="{FF2B5EF4-FFF2-40B4-BE49-F238E27FC236}">
                <a16:creationId xmlns:a16="http://schemas.microsoft.com/office/drawing/2014/main" id="{A79E48AE-D9F1-4A5F-9BDD-8A3C80386954}"/>
              </a:ext>
            </a:extLst>
          </p:cNvPr>
          <p:cNvSpPr>
            <a:spLocks noChangeArrowheads="1"/>
          </p:cNvSpPr>
          <p:nvPr/>
        </p:nvSpPr>
        <p:spPr bwMode="auto">
          <a:xfrm>
            <a:off x="5788404" y="2067088"/>
            <a:ext cx="6260078"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com.example.todo.application.TodoRepository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com.example.todo.domain.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JdbcTodoRepository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implements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TodoRepository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4521653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259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t>
            </a:r>
            <a:r>
              <a:rPr kumimoji="1" lang="en-US" altLang="ja-JP" sz="2000" dirty="0" err="1">
                <a:latin typeface="Meiryo UI" panose="020B0604030504040204" pitchFamily="50" charset="-128"/>
                <a:ea typeface="Meiryo UI" panose="020B0604030504040204" pitchFamily="50" charset="-128"/>
              </a:rPr>
              <a:t>todos</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パスをアノテーションで付けます。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TodoService</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sp>
        <p:nvSpPr>
          <p:cNvPr id="11" name="Rectangle 1">
            <a:extLst>
              <a:ext uri="{FF2B5EF4-FFF2-40B4-BE49-F238E27FC236}">
                <a16:creationId xmlns:a16="http://schemas.microsoft.com/office/drawing/2014/main" id="{5655FAD2-EAED-4826-A59A-1F1B3055B45A}"/>
              </a:ext>
            </a:extLst>
          </p:cNvPr>
          <p:cNvSpPr>
            <a:spLocks noChangeArrowheads="1"/>
          </p:cNvSpPr>
          <p:nvPr/>
        </p:nvSpPr>
        <p:spPr bwMode="auto">
          <a:xfrm>
            <a:off x="6400799" y="1035611"/>
            <a:ext cx="5700542" cy="549381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en-US" altLang="ja-JP" sz="900" b="0" i="0" u="none" strike="noStrike" cap="none" normalizeH="0" baseline="0" dirty="0" err="1">
                <a:ln>
                  <a:noFill/>
                </a:ln>
                <a:solidFill>
                  <a:srgbClr val="000000"/>
                </a:solidFill>
                <a:effectLst/>
                <a:latin typeface="Consolas" panose="020B0609020204030204" pitchFamily="49" charset="0"/>
                <a:ea typeface="JetBrains Mono"/>
              </a:rPr>
              <a:t>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en-US" altLang="ja-JP" sz="900" b="0" i="0" u="none" strike="noStrike" cap="none" normalizeH="0" baseline="0" dirty="0">
              <a:ln>
                <a:noFill/>
              </a:ln>
              <a:solidFill>
                <a:srgbClr val="0033B3"/>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033B3"/>
              </a:solidFill>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@GET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@Produces(MediaType.</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List&lt;TodoResponse&gt; get()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UserId userId = new UserId("1001");</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List&lt;Todo&gt; todos = todoService.list(userId);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return todos.stream()</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.map(todo -&gt; new TodoResponse(todo.id(), todo.text(), todo.status()))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.collect(Collectors.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static class TodoResponse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final Long id;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final String text;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final Boolean completed;</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TodoResponse(TodoId id, TodoText text, TodoStatus status)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this.id = id.value();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this.text = text.value();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this.completed = status == TodoStatus.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5975541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の続き。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に合わせた</a:t>
            </a:r>
            <a:r>
              <a:rPr kumimoji="1" lang="en-US" altLang="ja-JP" sz="2000" dirty="0" err="1">
                <a:latin typeface="Meiryo UI" panose="020B0604030504040204" pitchFamily="50" charset="-128"/>
                <a:ea typeface="Meiryo UI" panose="020B0604030504040204" pitchFamily="50" charset="-128"/>
              </a:rPr>
              <a:t>TodoResponse</a:t>
            </a:r>
            <a:r>
              <a:rPr kumimoji="1" lang="ja-JP" altLang="en-US" sz="2000" dirty="0">
                <a:latin typeface="Meiryo UI" panose="020B0604030504040204" pitchFamily="50" charset="-128"/>
                <a:ea typeface="Meiryo UI" panose="020B0604030504040204" pitchFamily="50" charset="-128"/>
              </a:rPr>
              <a:t>クラスを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メソッドとレスポンスの</a:t>
            </a:r>
            <a:r>
              <a:rPr kumimoji="1" lang="en-US" altLang="ja-JP" sz="2000" dirty="0">
                <a:latin typeface="Meiryo UI" panose="020B0604030504040204" pitchFamily="50" charset="-128"/>
                <a:ea typeface="Meiryo UI" panose="020B0604030504040204" pitchFamily="50" charset="-128"/>
              </a:rPr>
              <a:t>Content-Type</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アノテーションで宣言します。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認証機能はまだ作ってないので固定のユーザ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TodoService</a:t>
            </a:r>
            <a:r>
              <a:rPr kumimoji="1" lang="ja-JP" altLang="en-US" sz="2000" dirty="0">
                <a:latin typeface="Meiryo UI" panose="020B0604030504040204" pitchFamily="50" charset="-128"/>
                <a:ea typeface="Meiryo UI" panose="020B0604030504040204" pitchFamily="50" charset="-128"/>
              </a:rPr>
              <a:t>を使って</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一覧を取得し、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TodoResponse</a:t>
            </a:r>
            <a:r>
              <a:rPr kumimoji="1" lang="ja-JP" altLang="en-US" sz="2000" dirty="0">
                <a:latin typeface="Meiryo UI" panose="020B0604030504040204" pitchFamily="50" charset="-128"/>
                <a:ea typeface="Meiryo UI" panose="020B0604030504040204" pitchFamily="50" charset="-128"/>
              </a:rPr>
              <a:t>に変換します。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
        <p:nvSpPr>
          <p:cNvPr id="5" name="Rectangle 1">
            <a:extLst>
              <a:ext uri="{FF2B5EF4-FFF2-40B4-BE49-F238E27FC236}">
                <a16:creationId xmlns:a16="http://schemas.microsoft.com/office/drawing/2014/main" id="{A9D1D221-917A-4C4C-8D49-47E1B54A9523}"/>
              </a:ext>
            </a:extLst>
          </p:cNvPr>
          <p:cNvSpPr>
            <a:spLocks noChangeArrowheads="1"/>
          </p:cNvSpPr>
          <p:nvPr/>
        </p:nvSpPr>
        <p:spPr bwMode="auto">
          <a:xfrm>
            <a:off x="6400799" y="1044175"/>
            <a:ext cx="5654181" cy="549381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r>
              <a:rPr kumimoji="0" lang="en-US" altLang="ja-JP" sz="900" b="0" i="0" u="none" strike="noStrike" cap="none" normalizeH="0" baseline="0" dirty="0" err="1">
                <a:ln>
                  <a:noFill/>
                </a:ln>
                <a:solidFill>
                  <a:schemeClr val="bg1">
                    <a:lumMod val="65000"/>
                  </a:schemeClr>
                </a:solidFill>
                <a:effectLst/>
                <a:latin typeface="Consolas" panose="020B0609020204030204" pitchFamily="49" charset="0"/>
                <a:ea typeface="JetBrains Mono"/>
              </a:rPr>
              <a: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en-US"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900" b="0" i="0" u="none" strike="noStrike" cap="none" normalizeH="0" baseline="0" dirty="0">
              <a:ln>
                <a:noFill/>
              </a:ln>
              <a:solidFill>
                <a:srgbClr val="0033B3"/>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@Path("/todos")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private final TodoService todoService;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TodosAction(TodoService todoService)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this.todoService = todoService;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.map(todo -&gt;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TodoResponse(todo.id(), todo.text(), todo.status()))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Boolean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216700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4C405F07-D99B-4EB8-AE63-ECB579403F0E}"/>
              </a:ext>
            </a:extLst>
          </p:cNvPr>
          <p:cNvSpPr/>
          <p:nvPr/>
        </p:nvSpPr>
        <p:spPr>
          <a:xfrm>
            <a:off x="0" y="8389"/>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10" name="Rectangle 1">
            <a:extLst>
              <a:ext uri="{FF2B5EF4-FFF2-40B4-BE49-F238E27FC236}">
                <a16:creationId xmlns:a16="http://schemas.microsoft.com/office/drawing/2014/main" id="{7231F6B1-5B9C-44FD-9EB3-3ECC9D9465C4}"/>
              </a:ext>
            </a:extLst>
          </p:cNvPr>
          <p:cNvSpPr>
            <a:spLocks noChangeArrowheads="1"/>
          </p:cNvSpPr>
          <p:nvPr/>
        </p:nvSpPr>
        <p:spPr bwMode="auto">
          <a:xfrm>
            <a:off x="6400799" y="1044174"/>
            <a:ext cx="5654181" cy="549381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en-US" altLang="ja-JP" sz="900" b="0" i="0" u="none" strike="noStrike" cap="none" normalizeH="0" baseline="0" dirty="0" err="1">
                <a:ln>
                  <a:noFill/>
                </a:ln>
                <a:solidFill>
                  <a:srgbClr val="000000"/>
                </a:solidFill>
                <a:effectLst/>
                <a:latin typeface="Consolas" panose="020B0609020204030204" pitchFamily="49" charset="0"/>
                <a:ea typeface="JetBrains Mono"/>
              </a:rPr>
              <a:t>api</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en-US" altLang="ja-JP" sz="900" b="0" i="0" u="none" strike="noStrike" cap="none" normalizeH="0" baseline="0" dirty="0">
              <a:ln>
                <a:noFill/>
              </a:ln>
              <a:solidFill>
                <a:srgbClr val="0033B3"/>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900" b="0" i="0" u="none" strike="noStrike" cap="none" normalizeH="0" baseline="0" dirty="0">
              <a:ln>
                <a:noFill/>
              </a:ln>
              <a:solidFill>
                <a:srgbClr val="0033B3"/>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TodosAction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TodosAction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todoService)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todoService;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@GET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@Produces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MediaType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APPLICATION_JSON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todoService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.map(todo -&gt;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TodoResponse(todo.id(), todo.text(), todo.status()))</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static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final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Boolean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status)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status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effectLst/>
                <a:latin typeface="Consolas" panose="020B0609020204030204" pitchFamily="49" charset="0"/>
                <a:ea typeface="JetBrains Mono"/>
              </a:rPr>
              <a:t>}</a:t>
            </a:r>
            <a:endParaRPr kumimoji="0" lang="ja-JP" altLang="ja-JP" sz="1800" b="0" i="0" u="none" strike="noStrike" cap="none" normalizeH="0" baseline="0" dirty="0">
              <a:ln>
                <a:noFill/>
              </a:ln>
              <a:effectLst/>
              <a:latin typeface="Consolas" panose="020B0609020204030204" pitchFamily="49" charset="0"/>
            </a:endParaRPr>
          </a:p>
        </p:txBody>
      </p:sp>
    </p:spTree>
    <p:extLst>
      <p:ext uri="{BB962C8B-B14F-4D97-AF65-F5344CB8AC3E}">
        <p14:creationId xmlns:p14="http://schemas.microsoft.com/office/powerpoint/2010/main" val="5750653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 </a:t>
            </a: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の実装は難しいですか？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Tree>
    <p:extLst>
      <p:ext uri="{BB962C8B-B14F-4D97-AF65-F5344CB8AC3E}">
        <p14:creationId xmlns:p14="http://schemas.microsoft.com/office/powerpoint/2010/main" val="2585192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Tree>
    <p:extLst>
      <p:ext uri="{BB962C8B-B14F-4D97-AF65-F5344CB8AC3E}">
        <p14:creationId xmlns:p14="http://schemas.microsoft.com/office/powerpoint/2010/main" val="415151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のバックエンドとなる</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REST API</a:t>
            </a:r>
            <a:r>
              <a:rPr lang="ja-JP" altLang="en-US" sz="4400" b="1" dirty="0">
                <a:solidFill>
                  <a:schemeClr val="bg1"/>
                </a:solidFill>
                <a:latin typeface="Meiryo UI" panose="020B0604030504040204" pitchFamily="50" charset="-128"/>
                <a:ea typeface="Meiryo UI" panose="020B0604030504040204" pitchFamily="50" charset="-128"/>
              </a:rPr>
              <a:t>の作り方を学ぶハンズオン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一覧表示のテスト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spTree>
    <p:extLst>
      <p:ext uri="{BB962C8B-B14F-4D97-AF65-F5344CB8AC3E}">
        <p14:creationId xmlns:p14="http://schemas.microsoft.com/office/powerpoint/2010/main" val="40824472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では各実行制御基盤のアプリをテストするためのテスティングフレームワークを提供しています。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Junit</a:t>
            </a:r>
            <a:r>
              <a:rPr kumimoji="1" lang="ja-JP" altLang="en-US" sz="2000" dirty="0">
                <a:latin typeface="Meiryo UI" panose="020B0604030504040204" pitchFamily="50" charset="-128"/>
                <a:ea typeface="Meiryo UI" panose="020B0604030504040204" pitchFamily="50" charset="-128"/>
              </a:rPr>
              <a:t>を使ってテストコードを書くと、アプリ（ハンドラ含む）を起動し、リクエスト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レスポンスを行い、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処理結果のアサートを行えます。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テスティングフレームワーク</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dirty="0"/>
          </a:p>
        </p:txBody>
      </p:sp>
      <p:pic>
        <p:nvPicPr>
          <p:cNvPr id="7" name="Picture 4" descr="サーバーのアイコン素材">
            <a:extLst>
              <a:ext uri="{FF2B5EF4-FFF2-40B4-BE49-F238E27FC236}">
                <a16:creationId xmlns:a16="http://schemas.microsoft.com/office/drawing/2014/main" id="{52A54D3D-4B97-4CBC-B4F2-A910CABE8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5136" y="4992512"/>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3E11DE96-C82D-444F-AEF7-FB4674EA00B2}"/>
              </a:ext>
            </a:extLst>
          </p:cNvPr>
          <p:cNvSpPr txBox="1"/>
          <p:nvPr/>
        </p:nvSpPr>
        <p:spPr>
          <a:xfrm>
            <a:off x="8201617" y="6147720"/>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アプリケーション</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F4A1E71D-CB06-45F8-A06A-9BB5BED8B0D4}"/>
              </a:ext>
            </a:extLst>
          </p:cNvPr>
          <p:cNvSpPr txBox="1"/>
          <p:nvPr/>
        </p:nvSpPr>
        <p:spPr>
          <a:xfrm>
            <a:off x="5911228" y="3691109"/>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err="1">
                <a:highlight>
                  <a:srgbClr val="FFFF00"/>
                </a:highlight>
                <a:latin typeface="Meiryo UI" panose="020B0604030504040204" pitchFamily="50" charset="-128"/>
                <a:ea typeface="Meiryo UI" panose="020B0604030504040204" pitchFamily="50" charset="-128"/>
              </a:rPr>
              <a:t>Nablarch</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テスティングフレームワーク</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10" name="Picture 8" descr="資料（証明書）のフラットアイコン素材">
            <a:extLst>
              <a:ext uri="{FF2B5EF4-FFF2-40B4-BE49-F238E27FC236}">
                <a16:creationId xmlns:a16="http://schemas.microsoft.com/office/drawing/2014/main" id="{4607BBCC-2B26-4010-86F6-C354EC6B9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1015" y="2580301"/>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矢印コネクタ 10">
            <a:extLst>
              <a:ext uri="{FF2B5EF4-FFF2-40B4-BE49-F238E27FC236}">
                <a16:creationId xmlns:a16="http://schemas.microsoft.com/office/drawing/2014/main" id="{2CBBEF4A-48E1-4A9A-A01A-CED2D685E121}"/>
              </a:ext>
            </a:extLst>
          </p:cNvPr>
          <p:cNvCxnSpPr>
            <a:cxnSpLocks/>
          </p:cNvCxnSpPr>
          <p:nvPr/>
        </p:nvCxnSpPr>
        <p:spPr>
          <a:xfrm>
            <a:off x="6552399" y="5547840"/>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C076C50-EAB1-4D7C-BE3A-29777F929EF9}"/>
              </a:ext>
            </a:extLst>
          </p:cNvPr>
          <p:cNvSpPr txBox="1"/>
          <p:nvPr/>
        </p:nvSpPr>
        <p:spPr>
          <a:xfrm>
            <a:off x="4820317" y="5953451"/>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テストコード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13" name="Picture 8" descr="資料（証明書）のフラットアイコン素材">
            <a:extLst>
              <a:ext uri="{FF2B5EF4-FFF2-40B4-BE49-F238E27FC236}">
                <a16:creationId xmlns:a16="http://schemas.microsoft.com/office/drawing/2014/main" id="{2573D7E1-DC38-4DC6-B75D-B0146E267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233" y="4834731"/>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13">
            <a:extLst>
              <a:ext uri="{FF2B5EF4-FFF2-40B4-BE49-F238E27FC236}">
                <a16:creationId xmlns:a16="http://schemas.microsoft.com/office/drawing/2014/main" id="{7BF3D3C7-13F0-4382-9694-9C06EF5AF605}"/>
              </a:ext>
            </a:extLst>
          </p:cNvPr>
          <p:cNvCxnSpPr>
            <a:cxnSpLocks/>
            <a:stCxn id="10" idx="1"/>
          </p:cNvCxnSpPr>
          <p:nvPr/>
        </p:nvCxnSpPr>
        <p:spPr>
          <a:xfrm rot="10800000" flipV="1">
            <a:off x="5706899" y="3130669"/>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DF69D272-648B-4418-BE1D-7EA22F77213F}"/>
              </a:ext>
            </a:extLst>
          </p:cNvPr>
          <p:cNvSpPr txBox="1"/>
          <p:nvPr/>
        </p:nvSpPr>
        <p:spPr>
          <a:xfrm>
            <a:off x="4910080" y="3513850"/>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実行</a:t>
            </a:r>
            <a:endParaRPr kumimoji="1" lang="en-US" altLang="ja-JP" sz="20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4F922C31-C28A-444B-8649-664D1156C2B0}"/>
              </a:ext>
            </a:extLst>
          </p:cNvPr>
          <p:cNvSpPr txBox="1"/>
          <p:nvPr/>
        </p:nvSpPr>
        <p:spPr>
          <a:xfrm>
            <a:off x="9144392" y="350433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13">
            <a:extLst>
              <a:ext uri="{FF2B5EF4-FFF2-40B4-BE49-F238E27FC236}">
                <a16:creationId xmlns:a16="http://schemas.microsoft.com/office/drawing/2014/main" id="{173D962B-B70E-4A4C-A0C9-8F728E7A9C4A}"/>
              </a:ext>
            </a:extLst>
          </p:cNvPr>
          <p:cNvCxnSpPr>
            <a:cxnSpLocks/>
            <a:stCxn id="10" idx="3"/>
          </p:cNvCxnSpPr>
          <p:nvPr/>
        </p:nvCxnSpPr>
        <p:spPr>
          <a:xfrm>
            <a:off x="7865265" y="3130669"/>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8565C53B-7A2C-4A9A-95AC-03A2EC604DEA}"/>
              </a:ext>
            </a:extLst>
          </p:cNvPr>
          <p:cNvSpPr txBox="1"/>
          <p:nvPr/>
        </p:nvSpPr>
        <p:spPr>
          <a:xfrm>
            <a:off x="6118483" y="5077562"/>
            <a:ext cx="2526653"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リクエスト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レスポンス</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642397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テスティングフレームワーク</a:t>
            </a:r>
            <a:r>
              <a:rPr kumimoji="1" lang="ja-JP" altLang="en-US" sz="2000" dirty="0">
                <a:latin typeface="Meiryo UI" panose="020B0604030504040204" pitchFamily="50" charset="-128"/>
                <a:ea typeface="Meiryo UI" panose="020B0604030504040204" pitchFamily="50" charset="-128"/>
              </a:rPr>
              <a:t>を使用してテストを作成します。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テストクラスの作成</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レスポンスボディの検証</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による型の検証</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一覧表示のテスト</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Tree>
    <p:extLst>
      <p:ext uri="{BB962C8B-B14F-4D97-AF65-F5344CB8AC3E}">
        <p14:creationId xmlns:p14="http://schemas.microsoft.com/office/powerpoint/2010/main" val="19435924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/test/java</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t>
            </a:r>
            <a:r>
              <a:rPr kumimoji="1" lang="ja-JP" altLang="en-US" sz="2000" dirty="0">
                <a:highlight>
                  <a:srgbClr val="FFFF00"/>
                </a:highlight>
                <a:latin typeface="Meiryo UI" panose="020B0604030504040204" pitchFamily="50" charset="-128"/>
                <a:ea typeface="Meiryo UI" panose="020B0604030504040204" pitchFamily="50" charset="-128"/>
              </a:rPr>
              <a:t>パッケージ</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SimpleRestTestSupport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を継承します。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最初のテストとして</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が想定しているパスと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メソッドで呼び出せるかをテストします。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を起動してテストします。</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起動は</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up –d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ps</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起動の確認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でテストします。</a:t>
            </a:r>
            <a:r>
              <a:rPr kumimoji="1" lang="en-US" altLang="ja-JP" sz="2000" dirty="0">
                <a:latin typeface="Meiryo UI" panose="020B0604030504040204" pitchFamily="50" charset="-128"/>
                <a:ea typeface="Meiryo UI" panose="020B0604030504040204" pitchFamily="50" charset="-128"/>
              </a:rPr>
              <a:t>Windows</a:t>
            </a:r>
            <a:r>
              <a:rPr kumimoji="1" lang="ja-JP" altLang="en-US" sz="2000" dirty="0">
                <a:latin typeface="Meiryo UI" panose="020B0604030504040204" pitchFamily="50" charset="-128"/>
                <a:ea typeface="Meiryo UI" panose="020B0604030504040204" pitchFamily="50" charset="-128"/>
              </a:rPr>
              <a:t>であれば</a:t>
            </a:r>
            <a:r>
              <a:rPr kumimoji="1" lang="en-US" altLang="ja-JP" sz="2000" dirty="0">
                <a:latin typeface="Meiryo UI" panose="020B0604030504040204" pitchFamily="50" charset="-128"/>
                <a:ea typeface="Meiryo UI" panose="020B0604030504040204" pitchFamily="50" charset="-128"/>
              </a:rPr>
              <a:t>F9</a:t>
            </a:r>
            <a:r>
              <a:rPr kumimoji="1" lang="ja-JP" altLang="en-US" sz="2000" dirty="0">
                <a:latin typeface="Meiryo UI" panose="020B0604030504040204" pitchFamily="50" charset="-128"/>
                <a:ea typeface="Meiryo UI" panose="020B0604030504040204" pitchFamily="50" charset="-128"/>
              </a:rPr>
              <a:t>でテスト実行します。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dirty="0"/>
          </a:p>
        </p:txBody>
      </p:sp>
      <p:sp>
        <p:nvSpPr>
          <p:cNvPr id="7" name="Rectangle 3">
            <a:extLst>
              <a:ext uri="{FF2B5EF4-FFF2-40B4-BE49-F238E27FC236}">
                <a16:creationId xmlns:a16="http://schemas.microsoft.com/office/drawing/2014/main" id="{E9595EC9-8D54-4391-9C7E-39A5A9AF0BC2}"/>
              </a:ext>
            </a:extLst>
          </p:cNvPr>
          <p:cNvSpPr>
            <a:spLocks noChangeArrowheads="1"/>
          </p:cNvSpPr>
          <p:nvPr/>
        </p:nvSpPr>
        <p:spPr bwMode="auto">
          <a:xfrm>
            <a:off x="6306320" y="1410943"/>
            <a:ext cx="5169864" cy="25853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get(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5040108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7FA9A93-B6F0-4EC2-90FA-9E4D316D6BB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1F27833-AE19-4F7D-9561-C5E84969D8B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/test/java</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t>
            </a:r>
            <a:r>
              <a:rPr kumimoji="1" lang="ja-JP" altLang="en-US" sz="2000" dirty="0">
                <a:highlight>
                  <a:srgbClr val="FFFF00"/>
                </a:highlight>
                <a:latin typeface="Meiryo UI" panose="020B0604030504040204" pitchFamily="50" charset="-128"/>
                <a:ea typeface="Meiryo UI" panose="020B0604030504040204" pitchFamily="50" charset="-128"/>
              </a:rPr>
              <a:t>パッケージ</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SimpleRestTestSupport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を継承します。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最初のテストとして</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が想定しているパスと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メソッドで呼び出せるかをテストします。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を起動してテストします。</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起動は</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up –d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ps</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起動の確認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でテストします。</a:t>
            </a:r>
            <a:r>
              <a:rPr kumimoji="1" lang="en-US" altLang="ja-JP" sz="2000" dirty="0">
                <a:latin typeface="Meiryo UI" panose="020B0604030504040204" pitchFamily="50" charset="-128"/>
                <a:ea typeface="Meiryo UI" panose="020B0604030504040204" pitchFamily="50" charset="-128"/>
              </a:rPr>
              <a:t>Windows</a:t>
            </a:r>
            <a:r>
              <a:rPr kumimoji="1" lang="ja-JP" altLang="en-US" sz="2000" dirty="0">
                <a:latin typeface="Meiryo UI" panose="020B0604030504040204" pitchFamily="50" charset="-128"/>
                <a:ea typeface="Meiryo UI" panose="020B0604030504040204" pitchFamily="50" charset="-128"/>
              </a:rPr>
              <a:t>であれば</a:t>
            </a:r>
            <a:r>
              <a:rPr kumimoji="1" lang="en-US" altLang="ja-JP" sz="2000" dirty="0">
                <a:latin typeface="Meiryo UI" panose="020B0604030504040204" pitchFamily="50" charset="-128"/>
                <a:ea typeface="Meiryo UI" panose="020B0604030504040204" pitchFamily="50" charset="-128"/>
              </a:rPr>
              <a:t>F9</a:t>
            </a:r>
            <a:r>
              <a:rPr kumimoji="1" lang="ja-JP" altLang="en-US" sz="2000" dirty="0">
                <a:latin typeface="Meiryo UI" panose="020B0604030504040204" pitchFamily="50" charset="-128"/>
                <a:ea typeface="Meiryo UI" panose="020B0604030504040204" pitchFamily="50" charset="-128"/>
              </a:rPr>
              <a:t>でテスト実行します。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dirty="0"/>
          </a:p>
        </p:txBody>
      </p:sp>
      <p:sp>
        <p:nvSpPr>
          <p:cNvPr id="15" name="Rectangle 3">
            <a:extLst>
              <a:ext uri="{FF2B5EF4-FFF2-40B4-BE49-F238E27FC236}">
                <a16:creationId xmlns:a16="http://schemas.microsoft.com/office/drawing/2014/main" id="{726EF21F-8DF8-4914-B643-6DE27FC444CE}"/>
              </a:ext>
            </a:extLst>
          </p:cNvPr>
          <p:cNvSpPr>
            <a:spLocks noChangeArrowheads="1"/>
          </p:cNvSpPr>
          <p:nvPr/>
        </p:nvSpPr>
        <p:spPr bwMode="auto">
          <a:xfrm>
            <a:off x="6306320" y="1410943"/>
            <a:ext cx="5169864" cy="25853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nablarch.fw.web.RestMockHttpRequest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nablarch.test.core.http.SimpleRestTestSupport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org.junit.</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RestApiTest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extends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SimpleRestTestSupport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@Test</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void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RESTAPI</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627A"/>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RestMockHttpRequest request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get(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"/api/todos"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 response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sendRequest(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assertStatusCode(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HttpResponse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OK</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8151798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を利用して、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レスポンスとして返された</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に対して次の検証をします。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配列の要素数が</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番目の値と同じである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番目と値と同じである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ではルート要素を</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レスポンスボディの検証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dirty="0"/>
          </a:p>
        </p:txBody>
      </p:sp>
      <p:sp>
        <p:nvSpPr>
          <p:cNvPr id="2" name="Rectangle 1">
            <a:extLst>
              <a:ext uri="{FF2B5EF4-FFF2-40B4-BE49-F238E27FC236}">
                <a16:creationId xmlns:a16="http://schemas.microsoft.com/office/drawing/2014/main" id="{CD7235B2-25A6-4F51-82E9-E133777BC957}"/>
              </a:ext>
            </a:extLst>
          </p:cNvPr>
          <p:cNvSpPr>
            <a:spLocks noChangeArrowheads="1"/>
          </p:cNvSpPr>
          <p:nvPr/>
        </p:nvSpPr>
        <p:spPr bwMode="auto">
          <a:xfrm>
            <a:off x="6769916" y="959093"/>
            <a:ext cx="5152731" cy="493981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com.jayway.jsonpath.matchers.JsonPathMatchers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org.hamcrest.MatcherAssert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body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37839379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D09DB351-6805-425F-9C94-E2AD0881DCC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25DE13C-6BBE-4D04-80B1-8A3FFB069D8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を利用して、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レスポンスとして返された</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に対して次の検証をします。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配列の要素数が</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番目の値と同じである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番目と値と同じである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ではルート要素を</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レスポンスボディの検証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dirty="0"/>
          </a:p>
        </p:txBody>
      </p:sp>
      <p:sp>
        <p:nvSpPr>
          <p:cNvPr id="11" name="Rectangle 1">
            <a:extLst>
              <a:ext uri="{FF2B5EF4-FFF2-40B4-BE49-F238E27FC236}">
                <a16:creationId xmlns:a16="http://schemas.microsoft.com/office/drawing/2014/main" id="{B7F2F3C1-8F82-40CA-80DB-0132623EC570}"/>
              </a:ext>
            </a:extLst>
          </p:cNvPr>
          <p:cNvSpPr>
            <a:spLocks noChangeArrowheads="1"/>
          </p:cNvSpPr>
          <p:nvPr/>
        </p:nvSpPr>
        <p:spPr bwMode="auto">
          <a:xfrm>
            <a:off x="6769916" y="950704"/>
            <a:ext cx="5152731" cy="493981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com.jayway.jsonpath.matchers.JsonPathMatchers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org.hamcrest.MatcherAssert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org.hamcrest.Matchers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body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.getBodyString();</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"$[0].completed"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body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en-US" altLang="ja-JP" sz="900" b="0" i="0" u="none" strike="noStrike" cap="none" normalizeH="0" baseline="0" dirty="0">
                <a:ln>
                  <a:noFill/>
                </a:ln>
                <a:solidFill>
                  <a:srgbClr val="067D17"/>
                </a:solidFill>
                <a:effectLst/>
                <a:latin typeface="Consolas" panose="020B0609020204030204" pitchFamily="49" charset="0"/>
                <a:ea typeface="JetBrains Mono"/>
              </a:rPr>
              <a:t>1</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960949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ドキュメントに記述したレスポンスの定義と、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実際のレスポンスの内容が一致しているか検証します。</a:t>
            </a: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によりフロントエンドと</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認識を合わせているため、この検証は重要です。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ドキュメントの解析や検証ができる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を使用してレスポンス検証用の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0" lang="ja-JP" altLang="ja-JP" sz="2000" b="0" i="0" u="none" strike="noStrike" cap="none" normalizeH="0" baseline="0" dirty="0">
                <a:ln>
                  <a:noFill/>
                </a:ln>
                <a:solidFill>
                  <a:srgbClr val="080808"/>
                </a:solidFill>
                <a:effectLst/>
                <a:latin typeface="Arial Unicode MS"/>
                <a:ea typeface="JetBrains Mono"/>
              </a:rPr>
              <a:t>OpenApiValidator</a:t>
            </a:r>
            <a:r>
              <a:rPr kumimoji="1" lang="ja-JP" altLang="en-US"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rPr>
              <a:t>を提供しているので、</a:t>
            </a:r>
            <a:endParaRPr kumimoji="1" lang="en-US" altLang="ja-JP"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endParaRPr>
          </a:p>
          <a:p>
            <a:pPr>
              <a:lnSpc>
                <a:spcPts val="3200"/>
              </a:lnSpc>
            </a:pPr>
            <a:r>
              <a:rPr kumimoji="1" lang="ja-JP" altLang="en-US" sz="2000" dirty="0">
                <a:solidFill>
                  <a:srgbClr val="080808"/>
                </a:solidFill>
                <a:latin typeface="Meiryo UI" panose="020B0604030504040204" pitchFamily="50" charset="-128"/>
                <a:ea typeface="Meiryo UI" panose="020B0604030504040204" pitchFamily="50" charset="-128"/>
              </a:rPr>
              <a:t>それを使ってテストします。</a:t>
            </a:r>
            <a:endParaRPr kumimoji="1" lang="ja-JP" altLang="en-US"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による型の検証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dirty="0"/>
          </a:p>
        </p:txBody>
      </p:sp>
      <p:sp>
        <p:nvSpPr>
          <p:cNvPr id="10" name="Rectangle 1">
            <a:extLst>
              <a:ext uri="{FF2B5EF4-FFF2-40B4-BE49-F238E27FC236}">
                <a16:creationId xmlns:a16="http://schemas.microsoft.com/office/drawing/2014/main" id="{D44D6392-4AE1-45DA-B0C2-E688E6F713E2}"/>
              </a:ext>
            </a:extLst>
          </p:cNvPr>
          <p:cNvSpPr>
            <a:spLocks noChangeArrowheads="1"/>
          </p:cNvSpPr>
          <p:nvPr/>
        </p:nvSpPr>
        <p:spPr bwMode="auto">
          <a:xfrm>
            <a:off x="6308521" y="334107"/>
            <a:ext cx="5631780" cy="618630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org.openapi4j.core.validation.ValidationException;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java.nio.file.Paths;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com.jayway.jsonpath.matchers.JsonPathMatchers.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org.hamcrest.MatcherAssert.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String body = response.getBodyString();</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(2001)));</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(true)));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"getTodos"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Tree>
    <p:extLst>
      <p:ext uri="{BB962C8B-B14F-4D97-AF65-F5344CB8AC3E}">
        <p14:creationId xmlns:p14="http://schemas.microsoft.com/office/powerpoint/2010/main" val="28157059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54F0500-7710-4E1C-A367-EEA21498CCB1}"/>
              </a:ext>
            </a:extLst>
          </p:cNvPr>
          <p:cNvSpPr/>
          <p:nvPr/>
        </p:nvSpPr>
        <p:spPr>
          <a:xfrm>
            <a:off x="0" y="41945"/>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ドキュメントに記述したレスポンスの定義と、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実際のレスポンスの内容が一致しているか検証します。</a:t>
            </a: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によりフロントエンドと</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認識を合わせているため、この検証は重要です。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ドキュメントの解析や検証ができる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を使用してレスポンス検証用の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0" lang="ja-JP" altLang="ja-JP" sz="2000" b="0" i="0" u="none" strike="noStrike" cap="none" normalizeH="0" baseline="0" dirty="0">
                <a:ln>
                  <a:noFill/>
                </a:ln>
                <a:solidFill>
                  <a:srgbClr val="080808"/>
                </a:solidFill>
                <a:effectLst/>
                <a:latin typeface="Arial Unicode MS"/>
                <a:ea typeface="JetBrains Mono"/>
              </a:rPr>
              <a:t>OpenApiValidator</a:t>
            </a:r>
            <a:r>
              <a:rPr kumimoji="1" lang="ja-JP" altLang="en-US"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rPr>
              <a:t>を提供しているので、</a:t>
            </a:r>
            <a:endParaRPr kumimoji="1" lang="en-US" altLang="ja-JP"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endParaRPr>
          </a:p>
          <a:p>
            <a:pPr>
              <a:lnSpc>
                <a:spcPts val="3200"/>
              </a:lnSpc>
            </a:pPr>
            <a:r>
              <a:rPr kumimoji="1" lang="ja-JP" altLang="en-US" sz="2000" dirty="0">
                <a:solidFill>
                  <a:srgbClr val="080808"/>
                </a:solidFill>
                <a:latin typeface="Meiryo UI" panose="020B0604030504040204" pitchFamily="50" charset="-128"/>
                <a:ea typeface="Meiryo UI" panose="020B0604030504040204" pitchFamily="50" charset="-128"/>
              </a:rPr>
              <a:t>それを使ってテストします。</a:t>
            </a:r>
            <a:endParaRPr kumimoji="1" lang="ja-JP" altLang="en-US"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による型の検証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dirty="0"/>
          </a:p>
        </p:txBody>
      </p:sp>
      <p:sp>
        <p:nvSpPr>
          <p:cNvPr id="11" name="Rectangle 1">
            <a:extLst>
              <a:ext uri="{FF2B5EF4-FFF2-40B4-BE49-F238E27FC236}">
                <a16:creationId xmlns:a16="http://schemas.microsoft.com/office/drawing/2014/main" id="{B38D4E8E-D361-49F1-A9B5-1C51A3521FEC}"/>
              </a:ext>
            </a:extLst>
          </p:cNvPr>
          <p:cNvSpPr>
            <a:spLocks noChangeArrowheads="1"/>
          </p:cNvSpPr>
          <p:nvPr/>
        </p:nvSpPr>
        <p:spPr bwMode="auto">
          <a:xfrm>
            <a:off x="6308521" y="334107"/>
            <a:ext cx="5631780" cy="618630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com.example.openapi.OpenApiValidator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org.junit.Test;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org.openapi4j.core.validation.ValidationException;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java.nio.file.Paths;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com.jayway.jsonpath.matchers.JsonPathMatchers.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org.hamcrest.MatcherAssert.</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RestApiTest extends SimpleRestTestSupport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final static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OpenApiValidator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b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b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Paths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get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"rest-api-specification/openapi.yaml"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@Test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throws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ValidationException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HttpResponse.Status.</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OK</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response);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String body = response.getBodyString();</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hasSize</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(2001)));</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("$[0].completed",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(true)));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("$[1].id",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(2002)));</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("$[1].text",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assertThat</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(body,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hasJsonPath</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("$[1].completed", </a:t>
            </a:r>
            <a:r>
              <a:rPr kumimoji="0" lang="ja-JP" altLang="ja-JP" sz="900" b="0" i="1" u="none" strike="noStrike" cap="none" normalizeH="0" baseline="0" dirty="0">
                <a:ln>
                  <a:noFill/>
                </a:ln>
                <a:solidFill>
                  <a:schemeClr val="bg1">
                    <a:lumMod val="65000"/>
                  </a:schemeClr>
                </a:solidFill>
                <a:effectLst/>
                <a:latin typeface="Consolas" panose="020B0609020204030204" pitchFamily="49" charset="0"/>
                <a:ea typeface="JetBrains Mono"/>
              </a:rPr>
              <a:t>equalTo</a:t>
            </a: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(false)));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openApiValidator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.validate(</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"getTodos"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request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response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bg1">
                  <a:lumMod val="65000"/>
                </a:schemeClr>
              </a:solidFill>
              <a:effectLst/>
              <a:latin typeface="Consolas" panose="020B0609020204030204" pitchFamily="49" charset="0"/>
            </a:endParaRPr>
          </a:p>
        </p:txBody>
      </p:sp>
      <p:sp>
        <p:nvSpPr>
          <p:cNvPr id="5" name="テキスト ボックス 4">
            <a:extLst>
              <a:ext uri="{FF2B5EF4-FFF2-40B4-BE49-F238E27FC236}">
                <a16:creationId xmlns:a16="http://schemas.microsoft.com/office/drawing/2014/main" id="{45FAC427-04E5-4F5E-974D-2F403727E60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4890598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893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を管理するためのサービスを提供する</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5EF0F3D-D28D-47CA-9889-199CDD008156}"/>
              </a:ext>
            </a:extLst>
          </p:cNvPr>
          <p:cNvSpPr txBox="1"/>
          <p:nvPr/>
        </p:nvSpPr>
        <p:spPr>
          <a:xfrm>
            <a:off x="11131199" y="169054"/>
            <a:ext cx="94486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Demo</a:t>
            </a:r>
          </a:p>
        </p:txBody>
      </p:sp>
      <p:pic>
        <p:nvPicPr>
          <p:cNvPr id="2" name="図 1">
            <a:extLst>
              <a:ext uri="{FF2B5EF4-FFF2-40B4-BE49-F238E27FC236}">
                <a16:creationId xmlns:a16="http://schemas.microsoft.com/office/drawing/2014/main" id="{9491B20E-DB89-48E3-923F-349D695C9291}"/>
              </a:ext>
            </a:extLst>
          </p:cNvPr>
          <p:cNvPicPr>
            <a:picLocks noChangeAspect="1"/>
          </p:cNvPicPr>
          <p:nvPr/>
        </p:nvPicPr>
        <p:blipFill>
          <a:blip r:embed="rId3"/>
          <a:stretch>
            <a:fillRect/>
          </a:stretch>
        </p:blipFill>
        <p:spPr>
          <a:xfrm>
            <a:off x="1060800" y="2280489"/>
            <a:ext cx="10070399" cy="4075861"/>
          </a:xfrm>
          <a:prstGeom prst="rect">
            <a:avLst/>
          </a:prstGeom>
        </p:spPr>
      </p:pic>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2968985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ダミーデータを実際に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から取得したデータに変更します。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sp>
        <p:nvSpPr>
          <p:cNvPr id="7" name="Rectangle 1">
            <a:extLst>
              <a:ext uri="{FF2B5EF4-FFF2-40B4-BE49-F238E27FC236}">
                <a16:creationId xmlns:a16="http://schemas.microsoft.com/office/drawing/2014/main" id="{E848CB4F-496F-43B1-8AA2-28FB34BF40D8}"/>
              </a:ext>
            </a:extLst>
          </p:cNvPr>
          <p:cNvSpPr>
            <a:spLocks noChangeArrowheads="1"/>
          </p:cNvSpPr>
          <p:nvPr/>
        </p:nvSpPr>
        <p:spPr bwMode="auto">
          <a:xfrm>
            <a:off x="5410898" y="2067088"/>
            <a:ext cx="6209745"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@Override</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UserId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2001L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2002L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16813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のデータベースアクセスは</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つの方法があります。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JDBC</a:t>
            </a:r>
            <a:r>
              <a:rPr kumimoji="1" lang="ja-JP" altLang="en-US" sz="2000" dirty="0">
                <a:latin typeface="Meiryo UI" panose="020B0604030504040204" pitchFamily="50" charset="-128"/>
                <a:ea typeface="Meiryo UI" panose="020B0604030504040204" pitchFamily="50" charset="-128"/>
                <a:hlinkClick r:id="rId3"/>
              </a:rPr>
              <a:t>ラッパー</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に機能追加。</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のバインド、条件や</a:t>
            </a:r>
            <a:r>
              <a:rPr kumimoji="1" lang="en-US" altLang="ja-JP" sz="2000" dirty="0">
                <a:latin typeface="Meiryo UI" panose="020B0604030504040204" pitchFamily="50" charset="-128"/>
                <a:ea typeface="Meiryo UI" panose="020B0604030504040204" pitchFamily="50" charset="-128"/>
              </a:rPr>
              <a:t>IN</a:t>
            </a:r>
            <a:r>
              <a:rPr kumimoji="1" lang="ja-JP" altLang="en-US" sz="2000" dirty="0">
                <a:latin typeface="Meiryo UI" panose="020B0604030504040204" pitchFamily="50" charset="-128"/>
                <a:ea typeface="Meiryo UI" panose="020B0604030504040204" pitchFamily="50" charset="-128"/>
              </a:rPr>
              <a:t>句の動的な構築など。</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hlinkClick r:id="rId4"/>
              </a:rPr>
              <a:t>ユニバーサル</a:t>
            </a:r>
            <a:r>
              <a:rPr kumimoji="1" lang="en-US" altLang="ja-JP" sz="2000" dirty="0">
                <a:latin typeface="Meiryo UI" panose="020B0604030504040204" pitchFamily="50" charset="-128"/>
                <a:ea typeface="Meiryo UI" panose="020B0604030504040204" pitchFamily="50" charset="-128"/>
                <a:hlinkClick r:id="rId4"/>
              </a:rPr>
              <a:t>DAO</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ラッパーの機能に簡易的な</a:t>
            </a:r>
            <a:r>
              <a:rPr kumimoji="1" lang="en-US" altLang="ja-JP" sz="2000" dirty="0">
                <a:latin typeface="Meiryo UI" panose="020B0604030504040204" pitchFamily="50" charset="-128"/>
                <a:ea typeface="Meiryo UI" panose="020B0604030504040204" pitchFamily="50" charset="-128"/>
              </a:rPr>
              <a:t>O/R</a:t>
            </a:r>
            <a:r>
              <a:rPr kumimoji="1" lang="ja-JP" altLang="en-US" sz="2000" dirty="0">
                <a:latin typeface="Meiryo UI" panose="020B0604030504040204" pitchFamily="50" charset="-128"/>
                <a:ea typeface="Meiryo UI" panose="020B0604030504040204" pitchFamily="50" charset="-128"/>
              </a:rPr>
              <a:t>マッパーを追加。</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JPA</a:t>
            </a:r>
            <a:r>
              <a:rPr kumimoji="1" lang="ja-JP" altLang="en-US" sz="2000" dirty="0">
                <a:latin typeface="Meiryo UI" panose="020B0604030504040204" pitchFamily="50" charset="-128"/>
                <a:ea typeface="Meiryo UI" panose="020B0604030504040204" pitchFamily="50" charset="-128"/>
              </a:rPr>
              <a:t>アノテーションを付けた</a:t>
            </a: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で単純な</a:t>
            </a:r>
            <a:r>
              <a:rPr kumimoji="1" lang="en-US" altLang="ja-JP" sz="2000" dirty="0">
                <a:latin typeface="Meiryo UI" panose="020B0604030504040204" pitchFamily="50" charset="-128"/>
                <a:ea typeface="Meiryo UI" panose="020B0604030504040204" pitchFamily="50" charset="-128"/>
              </a:rPr>
              <a:t>CRUD</a:t>
            </a:r>
            <a:r>
              <a:rPr kumimoji="1" lang="ja-JP" altLang="en-US" sz="2000" dirty="0">
                <a:latin typeface="Meiryo UI" panose="020B0604030504040204" pitchFamily="50" charset="-128"/>
                <a:ea typeface="Meiryo UI" panose="020B0604030504040204" pitchFamily="50" charset="-128"/>
              </a:rPr>
              <a:t>、検索結果を</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にマッピング、遅延ロードなど。</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関連はサポートなし。</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で簡単に実現できない場合は</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ラッパーを使います。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データベースアクセス</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Tree>
    <p:extLst>
      <p:ext uri="{BB962C8B-B14F-4D97-AF65-F5344CB8AC3E}">
        <p14:creationId xmlns:p14="http://schemas.microsoft.com/office/powerpoint/2010/main" val="18883721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9679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を確認します。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TodoEntity</a:t>
            </a:r>
            <a:r>
              <a:rPr kumimoji="1" lang="ja-JP" altLang="en-US" sz="2800" b="1" dirty="0">
                <a:latin typeface="Meiryo UI" panose="020B0604030504040204" pitchFamily="50" charset="-128"/>
                <a:ea typeface="Meiryo UI" panose="020B0604030504040204" pitchFamily="50" charset="-128"/>
              </a:rPr>
              <a:t>クラスの確認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sp>
        <p:nvSpPr>
          <p:cNvPr id="5" name="Rectangle 1">
            <a:extLst>
              <a:ext uri="{FF2B5EF4-FFF2-40B4-BE49-F238E27FC236}">
                <a16:creationId xmlns:a16="http://schemas.microsoft.com/office/drawing/2014/main" id="{0413F122-6F03-42AF-AE17-D9A9B1786C28}"/>
              </a:ext>
            </a:extLst>
          </p:cNvPr>
          <p:cNvSpPr>
            <a:spLocks noChangeArrowheads="1"/>
          </p:cNvSpPr>
          <p:nvPr/>
        </p:nvSpPr>
        <p:spPr bwMode="auto">
          <a:xfrm>
            <a:off x="6317266" y="2097616"/>
            <a:ext cx="2843511"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package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javax.persistence.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@Entity</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@Table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(name =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@Access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AccessType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FIELD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public class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@Id</a:t>
            </a:r>
            <a:b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9E880D"/>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Long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todoId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text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Boolean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completed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 </a:t>
            </a:r>
            <a:r>
              <a:rPr kumimoji="0" lang="ja-JP" altLang="ja-JP" sz="900" b="0" i="0" u="none" strike="noStrike" cap="none" normalizeH="0" baseline="0" dirty="0">
                <a:ln>
                  <a:noFill/>
                </a:ln>
                <a:solidFill>
                  <a:srgbClr val="871094"/>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033B3"/>
                </a:solidFill>
                <a:effectLst/>
                <a:latin typeface="Consolas" panose="020B0609020204030204" pitchFamily="49" charset="0"/>
                <a:ea typeface="JetBrains Mono"/>
              </a:rPr>
              <a:t>//</a:t>
            </a: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 </a:t>
            </a:r>
            <a:r>
              <a:rPr kumimoji="0" lang="en-US" altLang="ja-JP" sz="900" b="0" i="0" u="none" strike="noStrike" cap="none" normalizeH="0" baseline="0" dirty="0">
                <a:ln>
                  <a:noFill/>
                </a:ln>
                <a:solidFill>
                  <a:srgbClr val="0033B3"/>
                </a:solidFill>
                <a:effectLst/>
                <a:latin typeface="Consolas" panose="020B0609020204030204" pitchFamily="49" charset="0"/>
                <a:ea typeface="JetBrains Mono"/>
              </a:rPr>
              <a:t>getter/setter</a:t>
            </a:r>
            <a:r>
              <a:rPr kumimoji="0" lang="ja-JP" altLang="en-US" sz="900" b="0" i="0" u="none" strike="noStrike" cap="none" normalizeH="0" baseline="0" dirty="0">
                <a:ln>
                  <a:noFill/>
                </a:ln>
                <a:solidFill>
                  <a:srgbClr val="0033B3"/>
                </a:solidFill>
                <a:effectLst/>
                <a:latin typeface="Consolas" panose="020B0609020204030204" pitchFamily="49" charset="0"/>
                <a:ea typeface="JetBrains Mono"/>
              </a:rPr>
              <a:t>は省略</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C0A6BB52-682E-4D8A-8043-A24A517600DF}"/>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
        <p:nvSpPr>
          <p:cNvPr id="11" name="Rectangle 2">
            <a:extLst>
              <a:ext uri="{FF2B5EF4-FFF2-40B4-BE49-F238E27FC236}">
                <a16:creationId xmlns:a16="http://schemas.microsoft.com/office/drawing/2014/main" id="{9D505476-2FBA-4477-B25D-F185A492D034}"/>
              </a:ext>
            </a:extLst>
          </p:cNvPr>
          <p:cNvSpPr>
            <a:spLocks noChangeArrowheads="1"/>
          </p:cNvSpPr>
          <p:nvPr/>
        </p:nvSpPr>
        <p:spPr bwMode="auto">
          <a:xfrm>
            <a:off x="2155970" y="2821608"/>
            <a:ext cx="3682768"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1638363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を使用して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からデータを取得するように修正します。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に紐づく</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を取得しますが、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テーブルの主キーでは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ありません。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では主キーを使用しない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検索には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pPr algn="just"/>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sp>
        <p:nvSpPr>
          <p:cNvPr id="2" name="Rectangle 1">
            <a:extLst>
              <a:ext uri="{FF2B5EF4-FFF2-40B4-BE49-F238E27FC236}">
                <a16:creationId xmlns:a16="http://schemas.microsoft.com/office/drawing/2014/main" id="{27E3DF3C-6859-46CD-AB66-20A0334FF668}"/>
              </a:ext>
            </a:extLst>
          </p:cNvPr>
          <p:cNvSpPr>
            <a:spLocks noChangeArrowheads="1"/>
          </p:cNvSpPr>
          <p:nvPr/>
        </p:nvSpPr>
        <p:spPr bwMode="auto">
          <a:xfrm>
            <a:off x="5528345" y="1187805"/>
            <a:ext cx="6316955"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java.util.stream.Collectors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findAllBySqlFile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.stream().map(</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::createTodo).collect(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createTodo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entity)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TodoId(entity.getTodoId()),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TodoText(entity.getText()),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entity.getCompleted()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7856955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7F9E67E-01EB-43AC-A202-721813615457}"/>
              </a:ext>
            </a:extLst>
          </p:cNvPr>
          <p:cNvSpPr/>
          <p:nvPr/>
        </p:nvSpPr>
        <p:spPr>
          <a:xfrm>
            <a:off x="0" y="16778"/>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3A493F2-1C0D-40DA-A9BF-24BEFAFC281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pPr algn="just"/>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
        <p:nvSpPr>
          <p:cNvPr id="11" name="テキスト ボックス 10">
            <a:extLst>
              <a:ext uri="{FF2B5EF4-FFF2-40B4-BE49-F238E27FC236}">
                <a16:creationId xmlns:a16="http://schemas.microsoft.com/office/drawing/2014/main" id="{32CE0531-F181-4EC0-9543-C15FF42F0BE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を使用して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からデータを取得するように修正します。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に紐づく</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を取得しますが、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テーブルの主キーでは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ありません。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では主キーを使用しない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検索には</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ファイルを使用します。</a:t>
            </a:r>
            <a:endParaRPr kumimoji="1" lang="en-US" altLang="ja-JP" sz="2000" dirty="0">
              <a:latin typeface="Meiryo UI" panose="020B0604030504040204" pitchFamily="50" charset="-128"/>
              <a:ea typeface="Meiryo UI" panose="020B0604030504040204" pitchFamily="50" charset="-128"/>
            </a:endParaRPr>
          </a:p>
        </p:txBody>
      </p:sp>
      <p:sp>
        <p:nvSpPr>
          <p:cNvPr id="13" name="Rectangle 1">
            <a:extLst>
              <a:ext uri="{FF2B5EF4-FFF2-40B4-BE49-F238E27FC236}">
                <a16:creationId xmlns:a16="http://schemas.microsoft.com/office/drawing/2014/main" id="{012D0BE8-257C-441A-9706-BB095E966F07}"/>
              </a:ext>
            </a:extLst>
          </p:cNvPr>
          <p:cNvSpPr>
            <a:spLocks noChangeArrowheads="1"/>
          </p:cNvSpPr>
          <p:nvPr/>
        </p:nvSpPr>
        <p:spPr bwMode="auto">
          <a:xfrm>
            <a:off x="5528345" y="1187805"/>
            <a:ext cx="6316955"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com.example.todo.domain.*;</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com.example.todo.infrastructure.entity.TodoEntity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nablarch.common.dao.UniversalDao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import java.util.List;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import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java.util.stream.Collectors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@Override</a:t>
            </a:r>
            <a:b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public List&lt;Todo&gt; list(UserId 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String</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Map</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of</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userId.value());</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EntityList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&lt;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&gt;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b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UniversalDao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findAllBySqlFile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class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67D17"/>
                </a:solidFill>
                <a:effectLst/>
                <a:latin typeface="Consolas" panose="020B0609020204030204" pitchFamily="49" charset="0"/>
                <a:ea typeface="JetBrains Mono"/>
              </a:rPr>
              <a:t>"FIND_BY_USERID"</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condition</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todoEntities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.stream().map(</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this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::createTodo).collect(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Collectors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080808"/>
                </a:solidFill>
                <a:effectLst/>
                <a:latin typeface="Consolas" panose="020B0609020204030204" pitchFamily="49" charset="0"/>
                <a:ea typeface="JetBrains Mono"/>
              </a:rPr>
              <a:t>toList</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chemeClr val="bg1">
                    <a:lumMod val="65000"/>
                  </a:schemeClr>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private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 </a:t>
            </a:r>
            <a:r>
              <a:rPr kumimoji="0" lang="ja-JP" altLang="ja-JP" sz="900" b="0" i="0" u="none" strike="noStrike" cap="none" normalizeH="0" baseline="0" dirty="0">
                <a:ln>
                  <a:noFill/>
                </a:ln>
                <a:solidFill>
                  <a:srgbClr val="00627A"/>
                </a:solidFill>
                <a:effectLst/>
                <a:latin typeface="Consolas" panose="020B0609020204030204" pitchFamily="49" charset="0"/>
                <a:ea typeface="JetBrains Mono"/>
              </a:rPr>
              <a:t>createTodo</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TodoEntity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entity)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return 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TodoId(entity.getTodoId()),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new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TodoText(entity.getText()),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entity.getCompleted() ?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COMPLETED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0000"/>
                </a:solidFill>
                <a:effectLst/>
                <a:latin typeface="Consolas" panose="020B0609020204030204" pitchFamily="49" charset="0"/>
                <a:ea typeface="JetBrains Mono"/>
              </a:rPr>
              <a:t>TodoStatus</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1" u="none" strike="noStrike" cap="none" normalizeH="0" baseline="0" dirty="0">
                <a:ln>
                  <a:noFill/>
                </a:ln>
                <a:solidFill>
                  <a:srgbClr val="871094"/>
                </a:solidFill>
                <a:effectLst/>
                <a:latin typeface="Consolas" panose="020B0609020204030204" pitchFamily="49" charset="0"/>
                <a:ea typeface="JetBrains Mono"/>
              </a:rPr>
              <a:t>INCOMPLETE</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1319449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で使用する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ファイルを使用するためには、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クラスと同じクラスパス上に</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/main/resources</a:t>
            </a:r>
            <a:r>
              <a:rPr kumimoji="1" lang="ja-JP" altLang="en-US" sz="2000" dirty="0">
                <a:latin typeface="Meiryo UI" panose="020B0604030504040204" pitchFamily="50" charset="-128"/>
                <a:ea typeface="Meiryo UI" panose="020B0604030504040204" pitchFamily="50" charset="-128"/>
              </a:rPr>
              <a:t>の下に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com/example/</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/infrastructure/entity</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sp>
        <p:nvSpPr>
          <p:cNvPr id="5" name="Rectangle 1">
            <a:extLst>
              <a:ext uri="{FF2B5EF4-FFF2-40B4-BE49-F238E27FC236}">
                <a16:creationId xmlns:a16="http://schemas.microsoft.com/office/drawing/2014/main" id="{AB461EA1-51C9-41A9-8407-FB2A24AD9D02}"/>
              </a:ext>
            </a:extLst>
          </p:cNvPr>
          <p:cNvSpPr>
            <a:spLocks noChangeArrowheads="1"/>
          </p:cNvSpPr>
          <p:nvPr/>
        </p:nvSpPr>
        <p:spPr bwMode="auto">
          <a:xfrm>
            <a:off x="7524924" y="4606523"/>
            <a:ext cx="163424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ORDER BY</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95F50781-7307-49C2-AA32-07247DA9DA60}"/>
              </a:ext>
            </a:extLst>
          </p:cNvPr>
          <p:cNvSpPr>
            <a:spLocks noChangeArrowheads="1"/>
          </p:cNvSpPr>
          <p:nvPr/>
        </p:nvSpPr>
        <p:spPr bwMode="auto">
          <a:xfrm>
            <a:off x="7524924" y="2948338"/>
            <a:ext cx="3749879"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5504879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45A681C-383F-4F03-8F0E-F27AC50EE28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4E7B92F-10DB-465B-8444-372A2332377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で使用する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ファイルを使用するためには、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クラスと同じクラスパス上に</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/main/resources</a:t>
            </a:r>
            <a:r>
              <a:rPr kumimoji="1" lang="ja-JP" altLang="en-US" sz="2000" dirty="0">
                <a:latin typeface="Meiryo UI" panose="020B0604030504040204" pitchFamily="50" charset="-128"/>
                <a:ea typeface="Meiryo UI" panose="020B0604030504040204" pitchFamily="50" charset="-128"/>
              </a:rPr>
              <a:t>の下に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com/example/</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/infrastructure/entity</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sp>
        <p:nvSpPr>
          <p:cNvPr id="13" name="Rectangle 1">
            <a:extLst>
              <a:ext uri="{FF2B5EF4-FFF2-40B4-BE49-F238E27FC236}">
                <a16:creationId xmlns:a16="http://schemas.microsoft.com/office/drawing/2014/main" id="{72ED391E-6294-4F7C-AAB2-63BC4F0AF68B}"/>
              </a:ext>
            </a:extLst>
          </p:cNvPr>
          <p:cNvSpPr>
            <a:spLocks noChangeArrowheads="1"/>
          </p:cNvSpPr>
          <p:nvPr/>
        </p:nvSpPr>
        <p:spPr bwMode="auto">
          <a:xfrm>
            <a:off x="7524924" y="4606523"/>
            <a:ext cx="163424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FIND_BY_USERID =</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select</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FROM</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WHERE</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 :userId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ORDER BY</a:t>
            </a:r>
            <a:b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
        <p:nvSpPr>
          <p:cNvPr id="15" name="Rectangle 2">
            <a:extLst>
              <a:ext uri="{FF2B5EF4-FFF2-40B4-BE49-F238E27FC236}">
                <a16:creationId xmlns:a16="http://schemas.microsoft.com/office/drawing/2014/main" id="{2D5A2EBF-DAE1-43D2-8D1F-282DD182E8FA}"/>
              </a:ext>
            </a:extLst>
          </p:cNvPr>
          <p:cNvSpPr>
            <a:spLocks noChangeArrowheads="1"/>
          </p:cNvSpPr>
          <p:nvPr/>
        </p:nvSpPr>
        <p:spPr bwMode="auto">
          <a:xfrm>
            <a:off x="7524924" y="2948338"/>
            <a:ext cx="3749879"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CREATE TABLE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todo_id   BIGINT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text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20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completed BOOLEAN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VARCHAR</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dirty="0">
                <a:ln>
                  <a:noFill/>
                </a:ln>
                <a:solidFill>
                  <a:srgbClr val="1750EB"/>
                </a:solidFill>
                <a:effectLst/>
                <a:latin typeface="Consolas" panose="020B0609020204030204" pitchFamily="49" charset="0"/>
                <a:ea typeface="JetBrains Mono"/>
              </a:rPr>
              <a:t>40</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NOT NULL</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PRIMARY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(todo_id),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FOREIGN KEY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(user_id) </a:t>
            </a:r>
            <a:r>
              <a:rPr kumimoji="0" lang="ja-JP" altLang="ja-JP" sz="900" b="0" i="0" u="none" strike="noStrike" cap="none" normalizeH="0" baseline="0" dirty="0">
                <a:ln>
                  <a:noFill/>
                </a:ln>
                <a:solidFill>
                  <a:srgbClr val="0033B3"/>
                </a:solidFill>
                <a:effectLst/>
                <a:latin typeface="Consolas" panose="020B0609020204030204" pitchFamily="49" charset="0"/>
                <a:ea typeface="JetBrains Mono"/>
              </a:rPr>
              <a:t>REFERENCES </a:t>
            </a: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account (user_id)</a:t>
            </a:r>
            <a:b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dirty="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3290883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テスト実行時に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にテストデータを投入するため</a:t>
            </a:r>
            <a:r>
              <a:rPr kumimoji="1" lang="ja-JP" altLang="en-US" sz="2000" dirty="0">
                <a:highlight>
                  <a:srgbClr val="FFFF00"/>
                </a:highlight>
                <a:latin typeface="Meiryo UI" panose="020B0604030504040204" pitchFamily="50" charset="-128"/>
                <a:ea typeface="Meiryo UI" panose="020B0604030504040204" pitchFamily="50" charset="-128"/>
              </a:rPr>
              <a:t>テストデータ</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テスト用リソースディレクトリの</a:t>
            </a: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/test/resources</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db</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testdata</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r>
              <a:rPr kumimoji="1" lang="ja-JP" altLang="en-US" sz="2000" dirty="0">
                <a:latin typeface="Meiryo UI" panose="020B0604030504040204" pitchFamily="50" charset="-128"/>
                <a:ea typeface="Meiryo UI" panose="020B0604030504040204" pitchFamily="50" charset="-128"/>
              </a:rPr>
              <a:t>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ファイルにはテストデータを登録するための</a:t>
            </a: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を記述します。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sp>
        <p:nvSpPr>
          <p:cNvPr id="2" name="Rectangle 1">
            <a:extLst>
              <a:ext uri="{FF2B5EF4-FFF2-40B4-BE49-F238E27FC236}">
                <a16:creationId xmlns:a16="http://schemas.microsoft.com/office/drawing/2014/main" id="{8C592C52-FA2B-4CAC-90BF-CD0BA1BB7B5C}"/>
              </a:ext>
            </a:extLst>
          </p:cNvPr>
          <p:cNvSpPr>
            <a:spLocks noChangeArrowheads="1"/>
          </p:cNvSpPr>
          <p:nvPr/>
        </p:nvSpPr>
        <p:spPr bwMode="auto">
          <a:xfrm>
            <a:off x="5276676" y="4536805"/>
            <a:ext cx="6291744"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2358895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E970DF9-96E7-4F62-8083-51E6E6EA18D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B237FBB-31C2-4450-A1DF-D413D178C90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テスト実行時に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にテストデータを投入するため</a:t>
            </a:r>
            <a:r>
              <a:rPr kumimoji="1" lang="ja-JP" altLang="en-US" sz="2000" dirty="0">
                <a:highlight>
                  <a:srgbClr val="FFFF00"/>
                </a:highlight>
                <a:latin typeface="Meiryo UI" panose="020B0604030504040204" pitchFamily="50" charset="-128"/>
                <a:ea typeface="Meiryo UI" panose="020B0604030504040204" pitchFamily="50" charset="-128"/>
              </a:rPr>
              <a:t>テストデータ</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テスト用リソースディレクトリの</a:t>
            </a: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/test/resources</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db</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testdata</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r>
              <a:rPr kumimoji="1" lang="ja-JP" altLang="en-US" sz="2000" dirty="0">
                <a:latin typeface="Meiryo UI" panose="020B0604030504040204" pitchFamily="50" charset="-128"/>
                <a:ea typeface="Meiryo UI" panose="020B0604030504040204" pitchFamily="50" charset="-128"/>
              </a:rPr>
              <a:t>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ファイルにはテストデータを登録するための</a:t>
            </a: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を記述します。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sp>
        <p:nvSpPr>
          <p:cNvPr id="11" name="Rectangle 1">
            <a:extLst>
              <a:ext uri="{FF2B5EF4-FFF2-40B4-BE49-F238E27FC236}">
                <a16:creationId xmlns:a16="http://schemas.microsoft.com/office/drawing/2014/main" id="{F0AA1F98-ED41-4E7D-AAF7-B643B13BBFA9}"/>
              </a:ext>
            </a:extLst>
          </p:cNvPr>
          <p:cNvSpPr>
            <a:spLocks noChangeArrowheads="1"/>
          </p:cNvSpPr>
          <p:nvPr/>
        </p:nvSpPr>
        <p:spPr bwMode="auto">
          <a:xfrm>
            <a:off x="5276676" y="4536805"/>
            <a:ext cx="6291744"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account (user_id, password)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user_profile (user_id, name)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'todo-test2'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やること１</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true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やること２</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INSERT INTO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todo (todo_id, text, completed, user_id)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VALUES </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r>
              <a:rPr kumimoji="0" lang="ja-JP" altLang="ja-JP" sz="900" b="0" i="0" u="none" strike="noStrike" cap="none" normalizeH="0" baseline="0">
                <a:ln>
                  <a:noFill/>
                </a:ln>
                <a:solidFill>
                  <a:srgbClr val="1750EB"/>
                </a:solidFill>
                <a:effectLst/>
                <a:latin typeface="Consolas" panose="020B0609020204030204" pitchFamily="49" charset="0"/>
                <a:ea typeface="JetBrains Mono"/>
              </a:rPr>
              <a:t>2003</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67D17"/>
                </a:solidFill>
                <a:effectLst/>
                <a:latin typeface="Consolas" panose="020B0609020204030204" pitchFamily="49" charset="0"/>
                <a:ea typeface="ＭＳ ゴシック" panose="020B0609070205080204" pitchFamily="49" charset="-128"/>
              </a:rPr>
              <a:t>やること３</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false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67D17"/>
                </a:solidFill>
                <a:effectLst/>
                <a:latin typeface="Consolas" panose="020B0609020204030204" pitchFamily="49" charset="0"/>
                <a:ea typeface="JetBrains Mono"/>
              </a:rPr>
              <a:t>'1002'</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00736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1323965" y="4363521"/>
            <a:ext cx="9182561" cy="1030347"/>
          </a:xfrm>
          <a:prstGeom prst="rect">
            <a:avLst/>
          </a:prstGeom>
          <a:noFill/>
        </p:spPr>
        <p:txBody>
          <a:bodyPr wrap="square" rtlCol="0">
            <a:spAutoFit/>
          </a:bodyPr>
          <a:lstStyle/>
          <a:p>
            <a:pPr>
              <a:lnSpc>
                <a:spcPts val="2400"/>
              </a:lnSpc>
            </a:pPr>
            <a:r>
              <a:rPr kumimoji="1" lang="en-US" altLang="ja-JP" sz="3600" dirty="0">
                <a:latin typeface="Meiryo UI" panose="020B0604030504040204" pitchFamily="50" charset="-128"/>
                <a:ea typeface="Meiryo UI" panose="020B0604030504040204" pitchFamily="50" charset="-128"/>
              </a:rPr>
              <a:t>REST</a:t>
            </a:r>
          </a:p>
          <a:p>
            <a:pPr>
              <a:lnSpc>
                <a:spcPts val="2400"/>
              </a:lnSpc>
            </a:pPr>
            <a:r>
              <a:rPr kumimoji="1" lang="ja-JP" altLang="en-US" sz="3600" dirty="0">
                <a:latin typeface="Meiryo UI" panose="020B0604030504040204" pitchFamily="50" charset="-128"/>
                <a:ea typeface="Meiryo UI" panose="020B0604030504040204" pitchFamily="50" charset="-128"/>
              </a:rPr>
              <a:t>　　　　　　　　　＜　　</a:t>
            </a:r>
            <a:r>
              <a:rPr kumimoji="1" lang="en-US" altLang="ja-JP" sz="3600" dirty="0">
                <a:highlight>
                  <a:srgbClr val="FFFF00"/>
                </a:highlight>
                <a:latin typeface="Meiryo UI" panose="020B0604030504040204" pitchFamily="50" charset="-128"/>
                <a:ea typeface="Meiryo UI" panose="020B0604030504040204" pitchFamily="50" charset="-128"/>
              </a:rPr>
              <a:t>API</a:t>
            </a:r>
            <a:r>
              <a:rPr kumimoji="1" lang="ja-JP" altLang="en-US" sz="3600" dirty="0">
                <a:highlight>
                  <a:srgbClr val="FFFF00"/>
                </a:highlight>
                <a:latin typeface="Meiryo UI" panose="020B0604030504040204" pitchFamily="50" charset="-128"/>
                <a:ea typeface="Meiryo UI" panose="020B0604030504040204" pitchFamily="50" charset="-128"/>
              </a:rPr>
              <a:t>の作り方　　⇒</a:t>
            </a:r>
            <a:r>
              <a:rPr kumimoji="1" lang="en-US" altLang="ja-JP" sz="3600" dirty="0">
                <a:highlight>
                  <a:srgbClr val="FFFF00"/>
                </a:highlight>
                <a:latin typeface="Meiryo UI" panose="020B0604030504040204" pitchFamily="50" charset="-128"/>
                <a:ea typeface="Meiryo UI" panose="020B0604030504040204" pitchFamily="50" charset="-128"/>
              </a:rPr>
              <a:t>	</a:t>
            </a:r>
            <a:r>
              <a:rPr kumimoji="1" lang="ja-JP" altLang="en-US" sz="3600" dirty="0">
                <a:highlight>
                  <a:srgbClr val="FFFF00"/>
                </a:highlight>
                <a:latin typeface="Meiryo UI" panose="020B0604030504040204" pitchFamily="50" charset="-128"/>
                <a:ea typeface="Meiryo UI" panose="020B0604030504040204" pitchFamily="50" charset="-128"/>
              </a:rPr>
              <a:t>　体験</a:t>
            </a:r>
            <a:endParaRPr kumimoji="1" lang="en-US" altLang="ja-JP" sz="36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dirty="0" err="1">
                <a:latin typeface="Meiryo UI" panose="020B0604030504040204" pitchFamily="50" charset="-128"/>
                <a:ea typeface="Meiryo UI" panose="020B0604030504040204" pitchFamily="50" charset="-128"/>
              </a:rPr>
              <a:t>Nablarch</a:t>
            </a:r>
            <a:endParaRPr kumimoji="1" lang="en-US" altLang="ja-JP" sz="36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の作り方を体験する</a:t>
            </a:r>
            <a:r>
              <a:rPr kumimoji="1" lang="ja-JP" altLang="en-US" sz="2000" dirty="0">
                <a:latin typeface="Meiryo UI" panose="020B0604030504040204" pitchFamily="50" charset="-128"/>
                <a:ea typeface="Meiryo UI" panose="020B0604030504040204" pitchFamily="50" charset="-128"/>
              </a:rPr>
              <a:t>がゴールです。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の仕様や</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の使い方は細かく説明しないです。（質問はしても大丈夫です！）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の開発に必要となる技術要素をできるだけ多く体験できるように構成しています。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皆さんが作業しただけにならず、皆さんに</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を持ち帰ってもらえるように頑張ります！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 </a:t>
            </a: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のテスト作成は難しいですか？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spTree>
    <p:extLst>
      <p:ext uri="{BB962C8B-B14F-4D97-AF65-F5344CB8AC3E}">
        <p14:creationId xmlns:p14="http://schemas.microsoft.com/office/powerpoint/2010/main" val="6088752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spTree>
    <p:extLst>
      <p:ext uri="{BB962C8B-B14F-4D97-AF65-F5344CB8AC3E}">
        <p14:creationId xmlns:p14="http://schemas.microsoft.com/office/powerpoint/2010/main" val="2462033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ユーザ認証の開発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spTree>
    <p:extLst>
      <p:ext uri="{BB962C8B-B14F-4D97-AF65-F5344CB8AC3E}">
        <p14:creationId xmlns:p14="http://schemas.microsoft.com/office/powerpoint/2010/main" val="2742071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ログイン</a:t>
            </a:r>
            <a:r>
              <a:rPr kumimoji="1" lang="ja-JP" altLang="en-US" sz="2000" dirty="0">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ログアウト</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を崩して</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設計しています。</a:t>
            </a:r>
            <a:endParaRPr kumimoji="1" lang="en-US" altLang="ja-JP" sz="2000" dirty="0">
              <a:latin typeface="Meiryo UI" panose="020B0604030504040204" pitchFamily="50" charset="-128"/>
              <a:ea typeface="Meiryo UI" panose="020B0604030504040204" pitchFamily="50" charset="-128"/>
            </a:endParaRPr>
          </a:p>
        </p:txBody>
      </p:sp>
      <p:graphicFrame>
        <p:nvGraphicFramePr>
          <p:cNvPr id="11" name="表 8">
            <a:extLst>
              <a:ext uri="{FF2B5EF4-FFF2-40B4-BE49-F238E27FC236}">
                <a16:creationId xmlns:a16="http://schemas.microsoft.com/office/drawing/2014/main" id="{5E68A437-E34A-422F-9203-4CBF747D9695}"/>
              </a:ext>
            </a:extLst>
          </p:cNvPr>
          <p:cNvGraphicFramePr>
            <a:graphicFrameLocks noGrp="1"/>
          </p:cNvGraphicFramePr>
          <p:nvPr/>
        </p:nvGraphicFramePr>
        <p:xfrm>
          <a:off x="799883" y="1945640"/>
          <a:ext cx="4965727" cy="148336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/login</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ログイン</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/logout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ログアウト</a:t>
                      </a:r>
                    </a:p>
                  </a:txBody>
                  <a:tcPr/>
                </a:tc>
                <a:extLst>
                  <a:ext uri="{0D108BD9-81ED-4DB2-BD59-A6C34878D82A}">
                    <a16:rowId xmlns:a16="http://schemas.microsoft.com/office/drawing/2014/main" val="2600247532"/>
                  </a:ext>
                </a:extLst>
              </a:tr>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40329975"/>
                  </a:ext>
                </a:extLst>
              </a:tr>
            </a:tbl>
          </a:graphicData>
        </a:graphic>
      </p:graphicFrame>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ユーザ認証で開発する</a:t>
            </a:r>
            <a:r>
              <a:rPr kumimoji="1" lang="en-US" altLang="ja-JP" sz="2800" b="1" dirty="0">
                <a:latin typeface="Meiryo UI" panose="020B0604030504040204" pitchFamily="50" charset="-128"/>
                <a:ea typeface="Meiryo UI" panose="020B0604030504040204" pitchFamily="50" charset="-128"/>
              </a:rPr>
              <a:t>API</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93</a:t>
            </a:fld>
            <a:endParaRPr kumimoji="1" lang="ja-JP" altLang="en-US"/>
          </a:p>
        </p:txBody>
      </p:sp>
    </p:spTree>
    <p:extLst>
      <p:ext uri="{BB962C8B-B14F-4D97-AF65-F5344CB8AC3E}">
        <p14:creationId xmlns:p14="http://schemas.microsoft.com/office/powerpoint/2010/main" val="33859479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3146446"/>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ユーザ認証のアーキテクチャ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94</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4209994"/>
            <a:ext cx="2173808"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4209994"/>
            <a:ext cx="228743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3595093"/>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3595093"/>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4255890"/>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470791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4394660"/>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4579326"/>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5052295"/>
            <a:ext cx="2287439"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4394660"/>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4394660"/>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F2C2809-B9DA-4259-AF65-4540B955F5F0}"/>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管理とはガラっと変わり、</a:t>
            </a: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と機能を分離するだけにし、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ドメインやインフラストラクチャも使用しません。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ユーザ認証は登場する概念が少なく、機能がシンプルなため、単純な構成にしています。</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091606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アーキテクチャを比べてみる</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95</a:t>
            </a:fld>
            <a:endParaRPr kumimoji="1" lang="ja-JP" altLang="en-US"/>
          </a:p>
        </p:txBody>
      </p:sp>
      <p:pic>
        <p:nvPicPr>
          <p:cNvPr id="5" name="図 4">
            <a:extLst>
              <a:ext uri="{FF2B5EF4-FFF2-40B4-BE49-F238E27FC236}">
                <a16:creationId xmlns:a16="http://schemas.microsoft.com/office/drawing/2014/main" id="{C44E1B4F-B3B7-453C-B181-23005051EB9A}"/>
              </a:ext>
            </a:extLst>
          </p:cNvPr>
          <p:cNvPicPr>
            <a:picLocks noChangeAspect="1"/>
          </p:cNvPicPr>
          <p:nvPr/>
        </p:nvPicPr>
        <p:blipFill>
          <a:blip r:embed="rId3"/>
          <a:stretch>
            <a:fillRect/>
          </a:stretch>
        </p:blipFill>
        <p:spPr>
          <a:xfrm>
            <a:off x="2921361" y="4659414"/>
            <a:ext cx="5376202" cy="1696936"/>
          </a:xfrm>
          <a:prstGeom prst="rect">
            <a:avLst/>
          </a:prstGeom>
        </p:spPr>
      </p:pic>
      <p:pic>
        <p:nvPicPr>
          <p:cNvPr id="7" name="図 6">
            <a:extLst>
              <a:ext uri="{FF2B5EF4-FFF2-40B4-BE49-F238E27FC236}">
                <a16:creationId xmlns:a16="http://schemas.microsoft.com/office/drawing/2014/main" id="{A3D4FA68-ED19-4CFD-915E-99EFF5BEF56B}"/>
              </a:ext>
            </a:extLst>
          </p:cNvPr>
          <p:cNvPicPr>
            <a:picLocks noChangeAspect="1"/>
          </p:cNvPicPr>
          <p:nvPr/>
        </p:nvPicPr>
        <p:blipFill>
          <a:blip r:embed="rId4"/>
          <a:stretch>
            <a:fillRect/>
          </a:stretch>
        </p:blipFill>
        <p:spPr>
          <a:xfrm>
            <a:off x="2921361" y="1344779"/>
            <a:ext cx="6349278" cy="2817061"/>
          </a:xfrm>
          <a:prstGeom prst="rect">
            <a:avLst/>
          </a:prstGeom>
        </p:spPr>
      </p:pic>
    </p:spTree>
    <p:extLst>
      <p:ext uri="{BB962C8B-B14F-4D97-AF65-F5344CB8AC3E}">
        <p14:creationId xmlns:p14="http://schemas.microsoft.com/office/powerpoint/2010/main" val="40349259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どっちのアーキテクチャが好きですか？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96</a:t>
            </a:fld>
            <a:endParaRPr kumimoji="1" lang="ja-JP" altLang="en-US"/>
          </a:p>
        </p:txBody>
      </p:sp>
    </p:spTree>
    <p:extLst>
      <p:ext uri="{BB962C8B-B14F-4D97-AF65-F5344CB8AC3E}">
        <p14:creationId xmlns:p14="http://schemas.microsoft.com/office/powerpoint/2010/main" val="548151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ログインの作成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97</a:t>
            </a:fld>
            <a:endParaRPr kumimoji="1" lang="ja-JP" altLang="en-US"/>
          </a:p>
        </p:txBody>
      </p:sp>
    </p:spTree>
    <p:extLst>
      <p:ext uri="{BB962C8B-B14F-4D97-AF65-F5344CB8AC3E}">
        <p14:creationId xmlns:p14="http://schemas.microsoft.com/office/powerpoint/2010/main" val="303365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98</a:t>
            </a:fld>
            <a:endParaRPr kumimoji="1" lang="ja-JP" altLang="en-US"/>
          </a:p>
        </p:txBody>
      </p:sp>
      <p:sp>
        <p:nvSpPr>
          <p:cNvPr id="8" name="Rectangle 2">
            <a:extLst>
              <a:ext uri="{FF2B5EF4-FFF2-40B4-BE49-F238E27FC236}">
                <a16:creationId xmlns:a16="http://schemas.microsoft.com/office/drawing/2014/main" id="{FF21CE90-405A-4FB1-9847-258D337898CB}"/>
              </a:ext>
            </a:extLst>
          </p:cNvPr>
          <p:cNvSpPr>
            <a:spLocks noChangeArrowheads="1"/>
          </p:cNvSpPr>
          <p:nvPr/>
        </p:nvSpPr>
        <p:spPr bwMode="auto">
          <a:xfrm>
            <a:off x="3071769" y="682094"/>
            <a:ext cx="6048462" cy="549381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/api/login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post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summary</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ログイン</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&gt;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ユーザー情報で認証を行い、認証に成功した場合はログインする。</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一部の</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REST API</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を利用するためには、この</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REST API</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を利用して事前にログインしておく必要がある。</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ログイン状態は、ログアウトする</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REST API</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を呼び出すか、一定時間が経過するまで継続する。</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tags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 users</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operationId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login</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requestBody</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true</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content</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application/json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schema</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object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properties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userName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ユーザー名</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password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type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string</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パスワード</a:t>
            </a:r>
            <a:b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br>
            <a:r>
              <a:rPr kumimoji="0" lang="ja-JP" altLang="ja-JP" sz="900" b="0" i="0" u="none" strike="noStrike" cap="none" normalizeH="0" baseline="0">
                <a:ln>
                  <a:noFill/>
                </a:ln>
                <a:solidFill>
                  <a:srgbClr val="080808"/>
                </a:solidFill>
                <a:effectLst/>
                <a:latin typeface="Consolas" panose="020B0609020204030204" pitchFamily="49" charset="0"/>
                <a:ea typeface="ＭＳ ゴシック" panose="020B0609070205080204" pitchFamily="49" charset="-128"/>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required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 userName</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 password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additionalProperties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false</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examples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example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value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userName</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test1</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password</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password</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responses</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'204'</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No Content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'400'</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Bad Request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'401'</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a:t>
            </a:r>
            <a:br>
              <a:rPr kumimoji="0" lang="ja-JP" altLang="ja-JP" sz="900" b="0" i="0" u="none" strike="noStrike" cap="none" normalizeH="0" baseline="0">
                <a:ln>
                  <a:noFill/>
                </a:ln>
                <a:solidFill>
                  <a:srgbClr val="080808"/>
                </a:solidFill>
                <a:effectLst/>
                <a:latin typeface="Consolas" panose="020B0609020204030204" pitchFamily="49" charset="0"/>
                <a:ea typeface="JetBrains Mono"/>
              </a:rPr>
            </a:b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a:t>
            </a:r>
            <a:r>
              <a:rPr kumimoji="0" lang="ja-JP" altLang="ja-JP" sz="900" b="0" i="0" u="none" strike="noStrike" cap="none" normalizeH="0" baseline="0">
                <a:ln>
                  <a:noFill/>
                </a:ln>
                <a:solidFill>
                  <a:srgbClr val="0033B3"/>
                </a:solidFill>
                <a:effectLst/>
                <a:latin typeface="Consolas" panose="020B0609020204030204" pitchFamily="49" charset="0"/>
                <a:ea typeface="JetBrains Mono"/>
              </a:rPr>
              <a:t>description</a:t>
            </a:r>
            <a:r>
              <a:rPr kumimoji="0" lang="ja-JP" altLang="ja-JP" sz="900" b="0" i="0" u="none" strike="noStrike" cap="none" normalizeH="0" baseline="0">
                <a:ln>
                  <a:noFill/>
                </a:ln>
                <a:solidFill>
                  <a:srgbClr val="080808"/>
                </a:solidFill>
                <a:effectLst/>
                <a:latin typeface="Consolas" panose="020B0609020204030204" pitchFamily="49" charset="0"/>
                <a:ea typeface="JetBrains Mono"/>
              </a:rPr>
              <a:t>: Unauthorized</a:t>
            </a:r>
            <a:endParaRPr kumimoji="0" lang="ja-JP" altLang="ja-JP" sz="1800" b="0" i="0" u="none" strike="noStrike" cap="none" normalizeH="0" baseline="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2620416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1851533" y="2107121"/>
            <a:ext cx="8488933" cy="26437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authentication</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99</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2157705" y="3170669"/>
            <a:ext cx="2173808"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4956948" y="3170669"/>
            <a:ext cx="228743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AuthenticationService</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4707793" y="2555768"/>
            <a:ext cx="5498448"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1995094" y="2555768"/>
            <a:ext cx="2534433" cy="20021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8111083" y="321656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8313799" y="3668589"/>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AccountEntity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4331513" y="3355335"/>
            <a:ext cx="625435"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2"/>
            <a:endCxn id="14" idx="0"/>
          </p:cNvCxnSpPr>
          <p:nvPr/>
        </p:nvCxnSpPr>
        <p:spPr>
          <a:xfrm>
            <a:off x="6100668" y="3540001"/>
            <a:ext cx="0" cy="472969"/>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9F4B592-EFE2-4DF9-B4B7-F8D58F49B19F}"/>
              </a:ext>
            </a:extLst>
          </p:cNvPr>
          <p:cNvSpPr txBox="1"/>
          <p:nvPr/>
        </p:nvSpPr>
        <p:spPr>
          <a:xfrm>
            <a:off x="4956948" y="4012970"/>
            <a:ext cx="2287439" cy="369332"/>
          </a:xfrm>
          <a:prstGeom prst="rect">
            <a:avLst/>
          </a:prstGeom>
          <a:solidFill>
            <a:schemeClr val="accent4"/>
          </a:solidFill>
        </p:spPr>
        <p:txBody>
          <a:bodyPr wrap="square" rtlCol="0" anchor="ctr">
            <a:spAutoFit/>
          </a:bodyPr>
          <a:lstStyle/>
          <a:p>
            <a:pPr algn="ctr"/>
            <a:r>
              <a:rPr kumimoji="1" lang="en-US" altLang="ja-JP">
                <a:solidFill>
                  <a:schemeClr val="bg1"/>
                </a:solidFill>
              </a:rPr>
              <a:t>AuthenticationResult </a:t>
            </a:r>
            <a:endParaRPr kumimoji="1" lang="ja-JP" altLang="en-US" dirty="0">
              <a:solidFill>
                <a:schemeClr val="bg1"/>
              </a:solidFill>
            </a:endParaRPr>
          </a:p>
        </p:txBody>
      </p:sp>
      <p:cxnSp>
        <p:nvCxnSpPr>
          <p:cNvPr id="47" name="直線矢印コネクタ 46">
            <a:extLst>
              <a:ext uri="{FF2B5EF4-FFF2-40B4-BE49-F238E27FC236}">
                <a16:creationId xmlns:a16="http://schemas.microsoft.com/office/drawing/2014/main" id="{B17233D2-48B0-4625-A5EA-277D42E73C8B}"/>
              </a:ext>
            </a:extLst>
          </p:cNvPr>
          <p:cNvCxnSpPr>
            <a:cxnSpLocks/>
            <a:stCxn id="17" idx="3"/>
            <a:endCxn id="46" idx="1"/>
          </p:cNvCxnSpPr>
          <p:nvPr/>
        </p:nvCxnSpPr>
        <p:spPr>
          <a:xfrm>
            <a:off x="7244387" y="3355335"/>
            <a:ext cx="1069412" cy="497920"/>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6829CC7-23E6-4A5E-A6D9-5E6371317786}"/>
              </a:ext>
            </a:extLst>
          </p:cNvPr>
          <p:cNvCxnSpPr>
            <a:cxnSpLocks/>
            <a:stCxn id="9" idx="3"/>
            <a:endCxn id="14" idx="1"/>
          </p:cNvCxnSpPr>
          <p:nvPr/>
        </p:nvCxnSpPr>
        <p:spPr>
          <a:xfrm>
            <a:off x="4331513" y="3355335"/>
            <a:ext cx="625435" cy="842301"/>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12312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19571</Words>
  <Application>Microsoft Office PowerPoint</Application>
  <PresentationFormat>ワイド画面</PresentationFormat>
  <Paragraphs>1696</Paragraphs>
  <Slides>159</Slides>
  <Notes>124</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159</vt:i4>
      </vt:variant>
    </vt:vector>
  </HeadingPairs>
  <TitlesOfParts>
    <vt:vector size="168" baseType="lpstr">
      <vt:lpstr>Arial Unicode MS</vt:lpstr>
      <vt:lpstr>Helvetica Neue</vt: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伊藤　清人</dc:creator>
  <cp:lastModifiedBy>Kiyohito Itoh</cp:lastModifiedBy>
  <cp:revision>1504</cp:revision>
  <cp:lastPrinted>2020-09-13T05:23:33Z</cp:lastPrinted>
  <dcterms:created xsi:type="dcterms:W3CDTF">2020-07-21T07:01:02Z</dcterms:created>
  <dcterms:modified xsi:type="dcterms:W3CDTF">2020-10-23T05:28:31Z</dcterms:modified>
</cp:coreProperties>
</file>